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61" r:id="rId75"/>
    <p:sldId id="360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9" r:id="rId106"/>
    <p:sldId id="358" r:id="rId107"/>
  </p:sldIdLst>
  <p:sldSz cx="12192000" cy="6858000"/>
  <p:notesSz cx="6858000" cy="9144000"/>
  <p:embeddedFontLst>
    <p:embeddedFont>
      <p:font typeface="Meiryo" panose="020B0604030504040204" pitchFamily="34" charset="-128"/>
      <p:regular r:id="rId109"/>
      <p:bold r:id="rId110"/>
      <p:italic r:id="rId111"/>
      <p:boldItalic r:id="rId112"/>
    </p:embeddedFont>
    <p:embeddedFont>
      <p:font typeface="Arimo" panose="020B0604020202020204" pitchFamily="34" charset="0"/>
      <p:regular r:id="rId113"/>
      <p:bold r:id="rId114"/>
      <p:italic r:id="rId115"/>
      <p:boldItalic r:id="rId116"/>
    </p:embeddedFont>
    <p:embeddedFont>
      <p:font typeface="Helvetica Neue" panose="02000503000000020004" pitchFamily="2" charset="0"/>
      <p:regular r:id="rId117"/>
      <p:bold r:id="rId118"/>
      <p:italic r:id="rId119"/>
      <p:boldItalic r:id="rId120"/>
    </p:embeddedFont>
    <p:embeddedFont>
      <p:font typeface="Lucida Sans" panose="020B0602030504020204" pitchFamily="34" charset="77"/>
      <p:regular r:id="rId121"/>
      <p:bold r:id="rId122"/>
      <p:italic r:id="rId123"/>
      <p:boldItalic r:id="rId124"/>
    </p:embeddedFont>
    <p:embeddedFont>
      <p:font typeface="Noto Sans Symbols" pitchFamily="2" charset="0"/>
      <p:regular r:id="rId125"/>
      <p:bold r:id="rId126"/>
    </p:embeddedFont>
    <p:embeddedFont>
      <p:font typeface="Palatino Linotype" panose="02040502050505030304" pitchFamily="18" charset="0"/>
      <p:regular r:id="rId127"/>
      <p:bold r:id="rId128"/>
      <p:italic r:id="rId129"/>
      <p:boldItalic r:id="rId130"/>
    </p:embeddedFont>
    <p:embeddedFont>
      <p:font typeface="Tahoma" panose="020B0604030504040204" pitchFamily="34" charset="0"/>
      <p:regular r:id="rId131"/>
      <p:bold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3" roundtripDataSignature="AMtx7mhe9JpAgZ6+rqoqQEwEcGhjnty6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66F553-7268-4445-9229-E18DE5183F45}">
  <a:tblStyle styleId="{0766F553-7268-4445-9229-E18DE5183F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2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font" Target="fonts/font23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32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deviation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ea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b4f342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0b4f342a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0b4f342a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9" name="Google Shape;1249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0" name="Google Shape;1260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multi-dimensional generalization of the idea of measuring how many </a:t>
            </a:r>
            <a:r>
              <a:rPr lang="en-US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 deviations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away </a:t>
            </a:r>
            <a:r>
              <a:rPr lang="en-US" sz="12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from the </a:t>
            </a:r>
            <a:r>
              <a:rPr lang="en-US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mean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of </a:t>
            </a:r>
            <a:r>
              <a:rPr lang="en-US" sz="12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0b4f342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0b4f342a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2b0b4f342a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0b4f342a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0b4f342a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b0b4f342a8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0b4f342a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0b4f342a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b0b4f342a8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0b4f342a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0b4f342a8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b0b4f342a8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2" name="Google Shape;72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9" name="Google Shape;72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6" name="Google Shape;73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3" name="Google Shape;74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higher cohesion better or smaller?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this </a:t>
            </a:r>
            <a:r>
              <a:rPr lang="en-US" b="1"/>
              <a:t>c</a:t>
            </a:r>
            <a:r>
              <a:rPr lang="en-US" b="0"/>
              <a:t>?</a:t>
            </a:r>
            <a:endParaRPr/>
          </a:p>
        </p:txBody>
      </p:sp>
      <p:sp>
        <p:nvSpPr>
          <p:cNvPr id="751" name="Google Shape;751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we want higher or smaller?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225 + 400 = 625 / 2 = 312.5</a:t>
            </a:r>
            <a:endParaRPr/>
          </a:p>
        </p:txBody>
      </p:sp>
      <p:sp>
        <p:nvSpPr>
          <p:cNvPr id="791" name="Google Shape;79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" name="Google Shape;8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3" name="Google Shape;88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8" name="Google Shape;100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0" name="Google Shape;102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2" name="Google Shape;10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4" name="Google Shape;10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3" name="Google Shape;1053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do we care if it’s smooth?</a:t>
            </a:r>
            <a:endParaRPr/>
          </a:p>
        </p:txBody>
      </p:sp>
      <p:sp>
        <p:nvSpPr>
          <p:cNvPr id="1077" name="Google Shape;1077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8" name="Google Shape;108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4" name="Google Shape;109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8eac3315f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1" name="Google Shape;1101;g28eac3315f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8eac3315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8eac3315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8eac3315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9" name="Google Shape;112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7" name="Google Shape;113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8eac331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8eac3315f3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g28eac3315f3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4" name="Google Shape;115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9" name="Google Shape;1169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7" name="Google Shape;117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5" name="Google Shape;1185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3" name="Google Shape;119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LFW = labeled faces in the wild</a:t>
            </a:r>
            <a:endParaRPr/>
          </a:p>
        </p:txBody>
      </p:sp>
      <p:sp>
        <p:nvSpPr>
          <p:cNvPr id="1201" name="Google Shape;1201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\hat{Y}  b ∈ R a×n be the optimal rank-d</a:t>
            </a:r>
            <a:endParaRPr/>
          </a:p>
        </p:txBody>
      </p:sp>
      <p:sp>
        <p:nvSpPr>
          <p:cNvPr id="1210" name="Google Shape;1210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9" name="Google Shape;1219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5" name="Google Shape;122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0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0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10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with Caption">
  <p:cSld name="Mosaic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10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10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0"/>
          <p:cNvSpPr>
            <a:spLocks noGrp="1"/>
          </p:cNvSpPr>
          <p:nvPr>
            <p:ph type="pic" idx="2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10"/>
          <p:cNvSpPr>
            <a:spLocks noGrp="1"/>
          </p:cNvSpPr>
          <p:nvPr>
            <p:ph type="pic" idx="3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10"/>
          <p:cNvSpPr>
            <a:spLocks noGrp="1"/>
          </p:cNvSpPr>
          <p:nvPr>
            <p:ph type="pic" idx="4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0"/>
          <p:cNvSpPr txBox="1">
            <a:spLocks noGrp="1"/>
          </p:cNvSpPr>
          <p:nvPr>
            <p:ph type="body" idx="1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10"/>
          <p:cNvSpPr txBox="1"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1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1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1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2"/>
          <p:cNvSpPr txBox="1"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2"/>
          <p:cNvSpPr>
            <a:spLocks noGrp="1"/>
          </p:cNvSpPr>
          <p:nvPr>
            <p:ph type="pic" idx="2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2"/>
          <p:cNvSpPr txBox="1">
            <a:spLocks noGrp="1"/>
          </p:cNvSpPr>
          <p:nvPr>
            <p:ph type="body" idx="1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3"/>
          <p:cNvSpPr txBox="1">
            <a:spLocks noGrp="1"/>
          </p:cNvSpPr>
          <p:nvPr>
            <p:ph type="body" idx="1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" name="Google Shape;77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1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101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" name="Google Shape;23;p101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101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25" name="Google Shape;25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2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3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03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pic>
        <p:nvPicPr>
          <p:cNvPr id="34" name="Google Shape;34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7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0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99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99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8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99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99"/>
          <p:cNvPicPr preferRelativeResize="0"/>
          <p:nvPr/>
        </p:nvPicPr>
        <p:blipFill rotWithShape="1">
          <a:blip r:embed="rId16">
            <a:alphaModFix/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reproducibility.html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.caltech.edu/~george/aybi199/Donalek_Classif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.uic.edu/~liub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hyperlink" Target="http://www.cs.uic.edu/~liub/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.uic.edu/~liub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lr.org/papers/volume9/vandermaaten08a/vandermaaten08a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0b4f342a8_0_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 on Quiz 1</a:t>
            </a:r>
            <a:endParaRPr/>
          </a:p>
        </p:txBody>
      </p:sp>
      <p:sp>
        <p:nvSpPr>
          <p:cNvPr id="84" name="Google Shape;84;g2b0b4f342a8_0_0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In-class</a:t>
            </a:r>
            <a:endParaRPr/>
          </a:p>
        </p:txBody>
      </p:sp>
      <p:sp>
        <p:nvSpPr>
          <p:cNvPr id="85" name="Google Shape;85;g2b0b4f342a8_0_0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8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only need to study what we discussed in class (not HW1)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Requires pencil/pen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Closed-book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10 minutes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Keep up-to-date via Piazza</a:t>
            </a:r>
            <a:endParaRPr/>
          </a:p>
        </p:txBody>
      </p:sp>
      <p:sp>
        <p:nvSpPr>
          <p:cNvPr id="86" name="Google Shape;86;g2b0b4f342a8_0_0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89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If you are taking quiz remotely:</a:t>
            </a:r>
            <a:endParaRPr/>
          </a:p>
        </p:txBody>
      </p:sp>
      <p:sp>
        <p:nvSpPr>
          <p:cNvPr id="87" name="Google Shape;87;g2b0b4f342a8_0_0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89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Quiz PDF will be posted at the agreed-upon time on Blackboard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must have your camera with full view of your quiz and hands and screenshare on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have 5 minutes after the exam to send us a scan or picture of your quiz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(you cannot write answers or make notes on screen as everyone will see what you write)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unsupervised learning?</a:t>
            </a: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1"/>
          </p:nvPr>
        </p:nvSpPr>
        <p:spPr>
          <a:xfrm>
            <a:off x="609599" y="1243587"/>
            <a:ext cx="10613231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Supervised learning</a:t>
            </a:r>
            <a:r>
              <a:rPr lang="en-US"/>
              <a:t>: e.g, Classification</a:t>
            </a:r>
            <a:endParaRPr/>
          </a:p>
          <a:p>
            <a:pPr marL="127000" lvl="0" indent="-1270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Unsupervised learning</a:t>
            </a:r>
            <a:r>
              <a:rPr lang="en-US"/>
              <a:t>:</a:t>
            </a:r>
            <a:endParaRPr/>
          </a:p>
          <a:p>
            <a:pPr marL="762000" marR="5080" lvl="0" indent="-292100" algn="l" rtl="0">
              <a:lnSpc>
                <a:spcPct val="83333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Just as in classification, each data point is assigned to a group/label</a:t>
            </a:r>
            <a:endParaRPr/>
          </a:p>
          <a:p>
            <a:pPr marL="762000" marR="5080" lvl="0" indent="-292100" algn="l" rtl="0">
              <a:lnSpc>
                <a:spcPct val="83333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But groups/labels are not known</a:t>
            </a:r>
            <a:endParaRPr/>
          </a:p>
          <a:p>
            <a:pPr marL="762000" marR="244475" lvl="0" indent="-292100" algn="l" rtl="0">
              <a:lnSpc>
                <a:spcPct val="875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But we got data! (sometimes a lot!)</a:t>
            </a:r>
            <a:endParaRPr/>
          </a:p>
          <a:p>
            <a:pPr marL="127000" marR="503555" lvl="0" indent="-1270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And what can we find in the data?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8" name="Google Shape;168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03140" y="3754423"/>
            <a:ext cx="6342926" cy="259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t-distributed Stochastic Neighbor Embedding (t-SNE)</a:t>
            </a:r>
            <a:endParaRPr/>
          </a:p>
        </p:txBody>
      </p:sp>
      <p:sp>
        <p:nvSpPr>
          <p:cNvPr id="1228" name="Google Shape;1228;p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Nonlinear dimensionality reduction technique for embedding high-dimensional data in a low-dimensional space (two or three dimensions)</a:t>
            </a:r>
            <a:endParaRPr/>
          </a:p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Used for visualizing high-dimensional data</a:t>
            </a:r>
            <a:endParaRPr/>
          </a:p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Models each object as a 2- or 3-dimensional point such that similar objects are modeled by nearby points and dissimilar objects are modeled by distant points with high probability.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en-US"/>
              <a:t>t-SNE (t-distributed Stochastic Neighbor Embedding)</a:t>
            </a:r>
            <a:endParaRPr/>
          </a:p>
        </p:txBody>
      </p:sp>
      <p:sp>
        <p:nvSpPr>
          <p:cNvPr id="1234" name="Google Shape;1234;p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For original data, define similarity measures 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Where 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Define the similarity measures of transformed data (y) as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endParaRPr sz="3200"/>
          </a:p>
        </p:txBody>
      </p:sp>
      <p:pic>
        <p:nvPicPr>
          <p:cNvPr id="1235" name="Google Shape;1235;p94" descr=" {\displaystyle p_{ij}={\frac {p_{j\mid i}+p_{i\mid j}}{2N}}}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8434" y="1536633"/>
            <a:ext cx="2521365" cy="85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94" descr="p_{j\mid i}={\frac {\exp(-|| \mathbf {x} _{i}-\mathbf {x} _{j}||^{2}/2\sigma _{i}^{2})}{\sum _{k\neq i}\exp(-|| \mathbf {x} _{i}-\mathbf {x} _{k}|| ^{2}/2\sigma _{i}^{2})}}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0367" y="2180801"/>
            <a:ext cx="5111587" cy="10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94" descr="q_{ij}={\frac {(1+|| \mathbf {y} _{i}-\mathbf {y} _{j}|| ^{2})^{-1}}{\sum _{k}\sum _{l\neq k}(1+|| \mathbf {y} _{k}-\mathbf {y} _{l}|| ^{2})^{-1}}}" title="MathEquation,#0000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967" y="4494534"/>
            <a:ext cx="4678397" cy="1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Calibri"/>
              <a:buNone/>
            </a:pPr>
            <a:r>
              <a:rPr lang="en-US"/>
              <a:t>t-SNE (t-distributed Stochastic Neighbor Embedding)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endParaRPr/>
          </a:p>
        </p:txBody>
      </p:sp>
      <p:sp>
        <p:nvSpPr>
          <p:cNvPr id="1243" name="Google Shape;1243;p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And set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Minimize 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Using gradient descent.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Intuition: Similar data observations are located closer in the transformed space.</a:t>
            </a:r>
            <a:endParaRPr sz="3200"/>
          </a:p>
        </p:txBody>
      </p:sp>
      <p:pic>
        <p:nvPicPr>
          <p:cNvPr id="1244" name="Google Shape;1244;p95" descr="p_{ii} = 0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751" y="1689334"/>
            <a:ext cx="1339565" cy="45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5" descr="q_{ii} = 0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4284" y="1689334"/>
            <a:ext cx="1296293" cy="45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5" descr=" {\displaystyle \mathrm {KL} \left(P\parallel Q\right)=\sum _{i\neq j}p_{ij}\log {\frac {p_{ij}}{q_{ij}}}}" title="MathEquation,#0000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7667" y="2251134"/>
            <a:ext cx="4549883" cy="1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en-US"/>
              <a:t>Example -- Handwritten digits images</a:t>
            </a:r>
            <a:endParaRPr/>
          </a:p>
        </p:txBody>
      </p:sp>
      <p:sp>
        <p:nvSpPr>
          <p:cNvPr id="1252" name="Google Shape;1252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Original data (8*8 images, 64 dimensions)</a:t>
            </a:r>
            <a:endParaRPr sz="3200"/>
          </a:p>
        </p:txBody>
      </p:sp>
      <p:pic>
        <p:nvPicPr>
          <p:cNvPr id="1253" name="Google Shape;125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751" y="2230732"/>
            <a:ext cx="11138507" cy="119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600" y="3551700"/>
            <a:ext cx="4707600" cy="3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967" y="3551700"/>
            <a:ext cx="4707600" cy="31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96"/>
          <p:cNvSpPr txBox="1"/>
          <p:nvPr/>
        </p:nvSpPr>
        <p:spPr>
          <a:xfrm>
            <a:off x="1533700" y="3937534"/>
            <a:ext cx="1007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96"/>
          <p:cNvSpPr txBox="1"/>
          <p:nvPr/>
        </p:nvSpPr>
        <p:spPr>
          <a:xfrm>
            <a:off x="7083800" y="3937534"/>
            <a:ext cx="1007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t-SNE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EE9E4-8708-1A38-DCC3-D2C2D73B8554}"/>
              </a:ext>
            </a:extLst>
          </p:cNvPr>
          <p:cNvSpPr txBox="1"/>
          <p:nvPr/>
        </p:nvSpPr>
        <p:spPr>
          <a:xfrm>
            <a:off x="7760756" y="3626112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informative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6B67E-E576-24C6-A589-EB61BDA7FA34}"/>
              </a:ext>
            </a:extLst>
          </p:cNvPr>
          <p:cNvSpPr txBox="1"/>
          <p:nvPr/>
        </p:nvSpPr>
        <p:spPr>
          <a:xfrm>
            <a:off x="2240389" y="3607112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informative dimensions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en-US"/>
              <a:t>Example -- Adult Dataset (Tabular)</a:t>
            </a:r>
            <a:endParaRPr/>
          </a:p>
        </p:txBody>
      </p:sp>
      <p:sp>
        <p:nvSpPr>
          <p:cNvPr id="1263" name="Google Shape;1263;p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en-US" sz="3067"/>
              <a:t>Adult dataset contains features of individuals. The outcome is whether the person makes $50K annually. (shown as yellow)</a:t>
            </a:r>
            <a:endParaRPr sz="3067"/>
          </a:p>
        </p:txBody>
      </p:sp>
      <p:pic>
        <p:nvPicPr>
          <p:cNvPr id="1264" name="Google Shape;1264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100" y="3225367"/>
            <a:ext cx="5143496" cy="342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225367"/>
            <a:ext cx="5143496" cy="3429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97"/>
          <p:cNvSpPr txBox="1"/>
          <p:nvPr/>
        </p:nvSpPr>
        <p:spPr>
          <a:xfrm>
            <a:off x="1262467" y="3646934"/>
            <a:ext cx="1007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97"/>
          <p:cNvSpPr txBox="1"/>
          <p:nvPr/>
        </p:nvSpPr>
        <p:spPr>
          <a:xfrm>
            <a:off x="6735067" y="3646934"/>
            <a:ext cx="1007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t-SNE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9BE3-DE57-90D1-4D18-50DCD5D1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E7A35-87C5-A984-5EA1-448C2565D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536633"/>
            <a:ext cx="3882690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Preserves relative position of neighbors</a:t>
            </a:r>
          </a:p>
          <a:p>
            <a:r>
              <a:rPr lang="en-US" dirty="0"/>
              <a:t>Preserves global relations better than t-SNE</a:t>
            </a:r>
          </a:p>
          <a:p>
            <a:r>
              <a:rPr lang="en-US" dirty="0"/>
              <a:t>Alike to t-SNE, </a:t>
            </a:r>
            <a:r>
              <a:rPr lang="en-US" dirty="0" err="1"/>
              <a:t>hyperparamters</a:t>
            </a:r>
            <a:r>
              <a:rPr lang="en-US" dirty="0"/>
              <a:t> matter </a:t>
            </a:r>
          </a:p>
          <a:p>
            <a:r>
              <a:rPr lang="en-US" dirty="0"/>
              <a:t>Play around with different ways to visualize here:</a:t>
            </a:r>
            <a:br>
              <a:rPr lang="en-US" dirty="0"/>
            </a:br>
            <a:r>
              <a:rPr lang="en-US" dirty="0">
                <a:hlinkClick r:id="rId2"/>
              </a:rPr>
              <a:t>https://pair-code.github.io/understanding-umap/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B26C9-E001-4FC6-2426-7C594FEB4226}"/>
              </a:ext>
            </a:extLst>
          </p:cNvPr>
          <p:cNvSpPr txBox="1"/>
          <p:nvPr/>
        </p:nvSpPr>
        <p:spPr>
          <a:xfrm>
            <a:off x="5923722" y="6665843"/>
            <a:ext cx="3932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https://pair-</a:t>
            </a:r>
            <a:r>
              <a:rPr lang="en-US" dirty="0" err="1"/>
              <a:t>code.github.io</a:t>
            </a:r>
            <a:r>
              <a:rPr lang="en-US" dirty="0"/>
              <a:t>/understanding-</a:t>
            </a:r>
            <a:r>
              <a:rPr lang="en-US" dirty="0" err="1"/>
              <a:t>umap</a:t>
            </a:r>
            <a:r>
              <a:rPr lang="en-US" dirty="0"/>
              <a:t>/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4A57E14-9546-85E3-E41F-FE7E910A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290" y="1189443"/>
            <a:ext cx="7772400" cy="47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1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273" name="Google Shape;1273;p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3704455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2700" dirty="0"/>
              <a:t>PCA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Linear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Global structure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Affected by outliers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Deterministic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Fitting data to an ellipsoid</a:t>
            </a:r>
            <a:endParaRPr sz="2700" dirty="0"/>
          </a:p>
        </p:txBody>
      </p:sp>
      <p:sp>
        <p:nvSpPr>
          <p:cNvPr id="1274" name="Google Shape;1274;p98"/>
          <p:cNvSpPr txBox="1">
            <a:spLocks noGrp="1"/>
          </p:cNvSpPr>
          <p:nvPr>
            <p:ph type="body" idx="2"/>
          </p:nvPr>
        </p:nvSpPr>
        <p:spPr>
          <a:xfrm>
            <a:off x="3952249" y="1536633"/>
            <a:ext cx="4340413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2700" dirty="0"/>
              <a:t>t-SNE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Nonlinear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Local structure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Not sensitive to outliers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Stochastic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Based on data similarity</a:t>
            </a:r>
            <a:endParaRPr sz="2700" dirty="0"/>
          </a:p>
          <a:p>
            <a:pPr marL="609585" lvl="0" indent="-491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700" dirty="0"/>
              <a:t>Usually the best method for image data</a:t>
            </a:r>
            <a:endParaRPr sz="2700" dirty="0"/>
          </a:p>
        </p:txBody>
      </p:sp>
      <p:sp>
        <p:nvSpPr>
          <p:cNvPr id="2" name="Google Shape;1274;p98">
            <a:extLst>
              <a:ext uri="{FF2B5EF4-FFF2-40B4-BE49-F238E27FC236}">
                <a16:creationId xmlns:a16="http://schemas.microsoft.com/office/drawing/2014/main" id="{50252DA6-3C67-3DDA-9EC4-DA99F26B29B3}"/>
              </a:ext>
            </a:extLst>
          </p:cNvPr>
          <p:cNvSpPr txBox="1">
            <a:spLocks/>
          </p:cNvSpPr>
          <p:nvPr/>
        </p:nvSpPr>
        <p:spPr>
          <a:xfrm>
            <a:off x="8071948" y="1536633"/>
            <a:ext cx="4204136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700" dirty="0"/>
              <a:t>UMAP</a:t>
            </a:r>
          </a:p>
          <a:p>
            <a:pPr marL="609585" indent="-491054">
              <a:spcBef>
                <a:spcPts val="1600"/>
              </a:spcBef>
              <a:buSzPts val="2200"/>
            </a:pPr>
            <a:r>
              <a:rPr lang="en-US" sz="2700" dirty="0"/>
              <a:t>Nonlinear</a:t>
            </a:r>
          </a:p>
          <a:p>
            <a:pPr marL="609585" indent="-491054">
              <a:buSzPts val="2200"/>
            </a:pPr>
            <a:r>
              <a:rPr lang="en-US" sz="2700" dirty="0"/>
              <a:t>Global structure</a:t>
            </a:r>
          </a:p>
          <a:p>
            <a:pPr marL="609585" indent="-491054">
              <a:buSzPts val="2200"/>
            </a:pPr>
            <a:r>
              <a:rPr lang="en-US" sz="2700" dirty="0"/>
              <a:t>Not sensitive to outliers</a:t>
            </a:r>
          </a:p>
          <a:p>
            <a:pPr marL="609585" indent="-491054">
              <a:buSzPts val="2200"/>
            </a:pPr>
            <a:r>
              <a:rPr lang="en-US" sz="2700" dirty="0">
                <a:hlinkClick r:id="rId3"/>
              </a:rPr>
              <a:t>Stochastic</a:t>
            </a:r>
            <a:endParaRPr lang="en-US" sz="2700" dirty="0"/>
          </a:p>
          <a:p>
            <a:pPr marL="609585" indent="-491054">
              <a:buSzPts val="2200"/>
            </a:pPr>
            <a:r>
              <a:rPr lang="en-US" sz="2700" dirty="0"/>
              <a:t>Based on data similarity</a:t>
            </a:r>
          </a:p>
          <a:p>
            <a:pPr marL="609585" indent="-491054">
              <a:buSzPts val="2200"/>
            </a:pPr>
            <a:r>
              <a:rPr lang="en-US" sz="2700" dirty="0"/>
              <a:t>Good for visualizations, dimensional reduction</a:t>
            </a:r>
          </a:p>
          <a:p>
            <a:pPr marL="118531" indent="0">
              <a:buSzPts val="2200"/>
              <a:buNone/>
            </a:pPr>
            <a:endParaRPr lang="en-US"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clustering?</a:t>
            </a:r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Want to find a ‘natural’ grouping between data instances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want to find ‘similar’ instances and treat them in the same way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universal definition of what a good cluster is. Different algorithms capture different kinds of clusters.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points near a centroid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Dense regions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Well-separated regions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instances within a cluster are closer to each other than to data points in different clusters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High intra-cluster similarity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Low inter-cluster similarity</a:t>
            </a: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l="54448"/>
          <a:stretch/>
        </p:blipFill>
        <p:spPr>
          <a:xfrm>
            <a:off x="8905795" y="2522908"/>
            <a:ext cx="2017606" cy="18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Issues to consider</a:t>
            </a:r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609601" y="993651"/>
            <a:ext cx="10980900" cy="5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Nature of clusters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Set of clusters or hierarchy of clusters?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Crisp or fuzzy?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Distant compact sets of items vs dense sets separated by low-density regions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How many clusters are there?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Nature of items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Numeric? Categoric? High-dimensional?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If multi-dimensional, are values of a similar order of magnitude, or do some dominate?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How to measure similarity?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Are the clusters valid?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External validity: e.g., prior knowledge of the problem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1081"/>
              <a:buChar char="–"/>
            </a:pPr>
            <a:r>
              <a:rPr lang="en-US"/>
              <a:t>Internal validity: do the clusters fit the data well?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does it mean for items to be </a:t>
            </a:r>
            <a:r>
              <a:rPr lang="en-US" b="1"/>
              <a:t>similar</a:t>
            </a:r>
            <a:r>
              <a:rPr lang="en-US"/>
              <a:t>?</a:t>
            </a:r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609599" y="1228236"/>
            <a:ext cx="6265334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690245" lvl="0" indent="-342900" algn="l" rtl="0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How to define similarity is one of the most important questions in unsupervised learning.</a:t>
            </a:r>
            <a:endParaRPr sz="2400"/>
          </a:p>
          <a:p>
            <a:pPr marL="355600" lvl="0" indent="-342900" algn="l" rtl="0">
              <a:lnSpc>
                <a:spcPct val="109166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Similarity often measured using </a:t>
            </a:r>
            <a:r>
              <a:rPr lang="en-US" sz="2400" b="1"/>
              <a:t>distance measures </a:t>
            </a:r>
            <a:r>
              <a:rPr lang="en-US" sz="2400"/>
              <a:t>(e.g. Euclidean distance, or Mahalanobis Distance)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8" name="Google Shape;188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31365" y="3571791"/>
            <a:ext cx="6065993" cy="248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360" y="4101852"/>
            <a:ext cx="3895100" cy="1527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9028591" y="5215677"/>
            <a:ext cx="1021309" cy="600489"/>
          </a:xfrm>
          <a:custGeom>
            <a:avLst/>
            <a:gdLst/>
            <a:ahLst/>
            <a:cxnLst/>
            <a:rect l="l" t="t" r="r" b="b"/>
            <a:pathLst>
              <a:path w="1717675" h="1308100" extrusionOk="0">
                <a:moveTo>
                  <a:pt x="1466132" y="191566"/>
                </a:moveTo>
                <a:lnTo>
                  <a:pt x="1513926" y="231030"/>
                </a:lnTo>
                <a:lnTo>
                  <a:pt x="1556689" y="272637"/>
                </a:lnTo>
                <a:lnTo>
                  <a:pt x="1594422" y="316147"/>
                </a:lnTo>
                <a:lnTo>
                  <a:pt x="1627123" y="361324"/>
                </a:lnTo>
                <a:lnTo>
                  <a:pt x="1654794" y="407930"/>
                </a:lnTo>
                <a:lnTo>
                  <a:pt x="1677433" y="455725"/>
                </a:lnTo>
                <a:lnTo>
                  <a:pt x="1695042" y="504473"/>
                </a:lnTo>
                <a:lnTo>
                  <a:pt x="1707619" y="553935"/>
                </a:lnTo>
                <a:lnTo>
                  <a:pt x="1715166" y="603873"/>
                </a:lnTo>
                <a:lnTo>
                  <a:pt x="1717681" y="654050"/>
                </a:lnTo>
                <a:lnTo>
                  <a:pt x="1715166" y="704226"/>
                </a:lnTo>
                <a:lnTo>
                  <a:pt x="1707619" y="754164"/>
                </a:lnTo>
                <a:lnTo>
                  <a:pt x="1695042" y="803626"/>
                </a:lnTo>
                <a:lnTo>
                  <a:pt x="1677433" y="852374"/>
                </a:lnTo>
                <a:lnTo>
                  <a:pt x="1654794" y="900169"/>
                </a:lnTo>
                <a:lnTo>
                  <a:pt x="1627123" y="946775"/>
                </a:lnTo>
                <a:lnTo>
                  <a:pt x="1594422" y="991952"/>
                </a:lnTo>
                <a:lnTo>
                  <a:pt x="1556689" y="1035462"/>
                </a:lnTo>
                <a:lnTo>
                  <a:pt x="1513926" y="1077069"/>
                </a:lnTo>
                <a:lnTo>
                  <a:pt x="1466132" y="1116533"/>
                </a:lnTo>
                <a:lnTo>
                  <a:pt x="1414311" y="1152930"/>
                </a:lnTo>
                <a:lnTo>
                  <a:pt x="1359677" y="1185497"/>
                </a:lnTo>
                <a:lnTo>
                  <a:pt x="1302543" y="1214232"/>
                </a:lnTo>
                <a:lnTo>
                  <a:pt x="1243220" y="1239135"/>
                </a:lnTo>
                <a:lnTo>
                  <a:pt x="1182022" y="1260208"/>
                </a:lnTo>
                <a:lnTo>
                  <a:pt x="1119261" y="1277449"/>
                </a:lnTo>
                <a:lnTo>
                  <a:pt x="1055250" y="1290858"/>
                </a:lnTo>
                <a:lnTo>
                  <a:pt x="990301" y="1300437"/>
                </a:lnTo>
                <a:lnTo>
                  <a:pt x="924727" y="1306184"/>
                </a:lnTo>
                <a:lnTo>
                  <a:pt x="858840" y="1308100"/>
                </a:lnTo>
                <a:lnTo>
                  <a:pt x="792953" y="1306184"/>
                </a:lnTo>
                <a:lnTo>
                  <a:pt x="727379" y="1300437"/>
                </a:lnTo>
                <a:lnTo>
                  <a:pt x="662430" y="1290858"/>
                </a:lnTo>
                <a:lnTo>
                  <a:pt x="598419" y="1277449"/>
                </a:lnTo>
                <a:lnTo>
                  <a:pt x="535658" y="1260208"/>
                </a:lnTo>
                <a:lnTo>
                  <a:pt x="474460" y="1239135"/>
                </a:lnTo>
                <a:lnTo>
                  <a:pt x="415138" y="1214232"/>
                </a:lnTo>
                <a:lnTo>
                  <a:pt x="358003" y="1185497"/>
                </a:lnTo>
                <a:lnTo>
                  <a:pt x="303369" y="1152930"/>
                </a:lnTo>
                <a:lnTo>
                  <a:pt x="251549" y="1116533"/>
                </a:lnTo>
                <a:lnTo>
                  <a:pt x="203755" y="1077069"/>
                </a:lnTo>
                <a:lnTo>
                  <a:pt x="160991" y="1035462"/>
                </a:lnTo>
                <a:lnTo>
                  <a:pt x="123259" y="991952"/>
                </a:lnTo>
                <a:lnTo>
                  <a:pt x="90557" y="946775"/>
                </a:lnTo>
                <a:lnTo>
                  <a:pt x="62887" y="900169"/>
                </a:lnTo>
                <a:lnTo>
                  <a:pt x="40247" y="852374"/>
                </a:lnTo>
                <a:lnTo>
                  <a:pt x="22639" y="803626"/>
                </a:lnTo>
                <a:lnTo>
                  <a:pt x="10061" y="754164"/>
                </a:lnTo>
                <a:lnTo>
                  <a:pt x="2515" y="704226"/>
                </a:lnTo>
                <a:lnTo>
                  <a:pt x="0" y="654050"/>
                </a:lnTo>
                <a:lnTo>
                  <a:pt x="2515" y="603873"/>
                </a:lnTo>
                <a:lnTo>
                  <a:pt x="10061" y="553935"/>
                </a:lnTo>
                <a:lnTo>
                  <a:pt x="22639" y="504473"/>
                </a:lnTo>
                <a:lnTo>
                  <a:pt x="40247" y="455725"/>
                </a:lnTo>
                <a:lnTo>
                  <a:pt x="62887" y="407930"/>
                </a:lnTo>
                <a:lnTo>
                  <a:pt x="90557" y="361324"/>
                </a:lnTo>
                <a:lnTo>
                  <a:pt x="123259" y="316147"/>
                </a:lnTo>
                <a:lnTo>
                  <a:pt x="160991" y="272637"/>
                </a:lnTo>
                <a:lnTo>
                  <a:pt x="203755" y="231030"/>
                </a:lnTo>
                <a:lnTo>
                  <a:pt x="251549" y="191566"/>
                </a:lnTo>
                <a:lnTo>
                  <a:pt x="303369" y="155169"/>
                </a:lnTo>
                <a:lnTo>
                  <a:pt x="358003" y="122602"/>
                </a:lnTo>
                <a:lnTo>
                  <a:pt x="415138" y="93867"/>
                </a:lnTo>
                <a:lnTo>
                  <a:pt x="474460" y="68964"/>
                </a:lnTo>
                <a:lnTo>
                  <a:pt x="535658" y="47891"/>
                </a:lnTo>
                <a:lnTo>
                  <a:pt x="598419" y="30650"/>
                </a:lnTo>
                <a:lnTo>
                  <a:pt x="662430" y="17241"/>
                </a:lnTo>
                <a:lnTo>
                  <a:pt x="727379" y="7662"/>
                </a:lnTo>
                <a:lnTo>
                  <a:pt x="792953" y="1915"/>
                </a:lnTo>
                <a:lnTo>
                  <a:pt x="858840" y="0"/>
                </a:lnTo>
                <a:lnTo>
                  <a:pt x="924727" y="1915"/>
                </a:lnTo>
                <a:lnTo>
                  <a:pt x="990301" y="7662"/>
                </a:lnTo>
                <a:lnTo>
                  <a:pt x="1055250" y="17241"/>
                </a:lnTo>
                <a:lnTo>
                  <a:pt x="1119261" y="30650"/>
                </a:lnTo>
                <a:lnTo>
                  <a:pt x="1182022" y="47891"/>
                </a:lnTo>
                <a:lnTo>
                  <a:pt x="1243220" y="68964"/>
                </a:lnTo>
                <a:lnTo>
                  <a:pt x="1302543" y="93867"/>
                </a:lnTo>
                <a:lnTo>
                  <a:pt x="1359677" y="122602"/>
                </a:lnTo>
                <a:lnTo>
                  <a:pt x="1414311" y="155169"/>
                </a:lnTo>
                <a:lnTo>
                  <a:pt x="1466132" y="191566"/>
                </a:lnTo>
              </a:path>
            </a:pathLst>
          </a:cu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9843288" y="4395908"/>
            <a:ext cx="1393831" cy="939800"/>
          </a:xfrm>
          <a:custGeom>
            <a:avLst/>
            <a:gdLst/>
            <a:ahLst/>
            <a:cxnLst/>
            <a:rect l="l" t="t" r="r" b="b"/>
            <a:pathLst>
              <a:path w="1717675" h="1473200" extrusionOk="0">
                <a:moveTo>
                  <a:pt x="1466132" y="215746"/>
                </a:moveTo>
                <a:lnTo>
                  <a:pt x="1513927" y="260191"/>
                </a:lnTo>
                <a:lnTo>
                  <a:pt x="1556690" y="307049"/>
                </a:lnTo>
                <a:lnTo>
                  <a:pt x="1594423" y="356051"/>
                </a:lnTo>
                <a:lnTo>
                  <a:pt x="1627124" y="406930"/>
                </a:lnTo>
                <a:lnTo>
                  <a:pt x="1654794" y="459417"/>
                </a:lnTo>
                <a:lnTo>
                  <a:pt x="1677434" y="513245"/>
                </a:lnTo>
                <a:lnTo>
                  <a:pt x="1695042" y="568146"/>
                </a:lnTo>
                <a:lnTo>
                  <a:pt x="1707620" y="623850"/>
                </a:lnTo>
                <a:lnTo>
                  <a:pt x="1715166" y="680091"/>
                </a:lnTo>
                <a:lnTo>
                  <a:pt x="1717682" y="736600"/>
                </a:lnTo>
                <a:lnTo>
                  <a:pt x="1715166" y="793109"/>
                </a:lnTo>
                <a:lnTo>
                  <a:pt x="1707620" y="849350"/>
                </a:lnTo>
                <a:lnTo>
                  <a:pt x="1695042" y="905055"/>
                </a:lnTo>
                <a:lnTo>
                  <a:pt x="1677434" y="959955"/>
                </a:lnTo>
                <a:lnTo>
                  <a:pt x="1654794" y="1013783"/>
                </a:lnTo>
                <a:lnTo>
                  <a:pt x="1627124" y="1066271"/>
                </a:lnTo>
                <a:lnTo>
                  <a:pt x="1594423" y="1117149"/>
                </a:lnTo>
                <a:lnTo>
                  <a:pt x="1556690" y="1166152"/>
                </a:lnTo>
                <a:lnTo>
                  <a:pt x="1513927" y="1213009"/>
                </a:lnTo>
                <a:lnTo>
                  <a:pt x="1466132" y="1257454"/>
                </a:lnTo>
                <a:lnTo>
                  <a:pt x="1414312" y="1298446"/>
                </a:lnTo>
                <a:lnTo>
                  <a:pt x="1359678" y="1335123"/>
                </a:lnTo>
                <a:lnTo>
                  <a:pt x="1302544" y="1367485"/>
                </a:lnTo>
                <a:lnTo>
                  <a:pt x="1243221" y="1395532"/>
                </a:lnTo>
                <a:lnTo>
                  <a:pt x="1182023" y="1419264"/>
                </a:lnTo>
                <a:lnTo>
                  <a:pt x="1119262" y="1438681"/>
                </a:lnTo>
                <a:lnTo>
                  <a:pt x="1055251" y="1453784"/>
                </a:lnTo>
                <a:lnTo>
                  <a:pt x="990302" y="1464571"/>
                </a:lnTo>
                <a:lnTo>
                  <a:pt x="924727" y="1471043"/>
                </a:lnTo>
                <a:lnTo>
                  <a:pt x="858841" y="1473201"/>
                </a:lnTo>
                <a:lnTo>
                  <a:pt x="792954" y="1471043"/>
                </a:lnTo>
                <a:lnTo>
                  <a:pt x="727380" y="1464571"/>
                </a:lnTo>
                <a:lnTo>
                  <a:pt x="662431" y="1453784"/>
                </a:lnTo>
                <a:lnTo>
                  <a:pt x="598419" y="1438681"/>
                </a:lnTo>
                <a:lnTo>
                  <a:pt x="535658" y="1419264"/>
                </a:lnTo>
                <a:lnTo>
                  <a:pt x="474460" y="1395532"/>
                </a:lnTo>
                <a:lnTo>
                  <a:pt x="415138" y="1367485"/>
                </a:lnTo>
                <a:lnTo>
                  <a:pt x="358003" y="1335123"/>
                </a:lnTo>
                <a:lnTo>
                  <a:pt x="303370" y="1298446"/>
                </a:lnTo>
                <a:lnTo>
                  <a:pt x="251549" y="1257454"/>
                </a:lnTo>
                <a:lnTo>
                  <a:pt x="203755" y="1213009"/>
                </a:lnTo>
                <a:lnTo>
                  <a:pt x="160991" y="1166152"/>
                </a:lnTo>
                <a:lnTo>
                  <a:pt x="123259" y="1117149"/>
                </a:lnTo>
                <a:lnTo>
                  <a:pt x="90557" y="1066271"/>
                </a:lnTo>
                <a:lnTo>
                  <a:pt x="62887" y="1013783"/>
                </a:lnTo>
                <a:lnTo>
                  <a:pt x="40247" y="959955"/>
                </a:lnTo>
                <a:lnTo>
                  <a:pt x="22639" y="905055"/>
                </a:lnTo>
                <a:lnTo>
                  <a:pt x="10061" y="849350"/>
                </a:lnTo>
                <a:lnTo>
                  <a:pt x="2515" y="793109"/>
                </a:lnTo>
                <a:lnTo>
                  <a:pt x="0" y="736600"/>
                </a:lnTo>
                <a:lnTo>
                  <a:pt x="2515" y="680091"/>
                </a:lnTo>
                <a:lnTo>
                  <a:pt x="10061" y="623850"/>
                </a:lnTo>
                <a:lnTo>
                  <a:pt x="22639" y="568146"/>
                </a:lnTo>
                <a:lnTo>
                  <a:pt x="40247" y="513245"/>
                </a:lnTo>
                <a:lnTo>
                  <a:pt x="62887" y="459417"/>
                </a:lnTo>
                <a:lnTo>
                  <a:pt x="90557" y="406930"/>
                </a:lnTo>
                <a:lnTo>
                  <a:pt x="123259" y="356051"/>
                </a:lnTo>
                <a:lnTo>
                  <a:pt x="160991" y="307049"/>
                </a:lnTo>
                <a:lnTo>
                  <a:pt x="203755" y="260191"/>
                </a:lnTo>
                <a:lnTo>
                  <a:pt x="251549" y="215746"/>
                </a:lnTo>
                <a:lnTo>
                  <a:pt x="303370" y="174755"/>
                </a:lnTo>
                <a:lnTo>
                  <a:pt x="358003" y="138078"/>
                </a:lnTo>
                <a:lnTo>
                  <a:pt x="415138" y="105716"/>
                </a:lnTo>
                <a:lnTo>
                  <a:pt x="474460" y="77668"/>
                </a:lnTo>
                <a:lnTo>
                  <a:pt x="535658" y="53936"/>
                </a:lnTo>
                <a:lnTo>
                  <a:pt x="598419" y="34519"/>
                </a:lnTo>
                <a:lnTo>
                  <a:pt x="662431" y="19417"/>
                </a:lnTo>
                <a:lnTo>
                  <a:pt x="727380" y="8629"/>
                </a:lnTo>
                <a:lnTo>
                  <a:pt x="792954" y="2157"/>
                </a:lnTo>
                <a:lnTo>
                  <a:pt x="858841" y="0"/>
                </a:lnTo>
                <a:lnTo>
                  <a:pt x="924727" y="2157"/>
                </a:lnTo>
                <a:lnTo>
                  <a:pt x="990302" y="8629"/>
                </a:lnTo>
                <a:lnTo>
                  <a:pt x="1055251" y="19417"/>
                </a:lnTo>
                <a:lnTo>
                  <a:pt x="1119262" y="34519"/>
                </a:lnTo>
                <a:lnTo>
                  <a:pt x="1182023" y="53936"/>
                </a:lnTo>
                <a:lnTo>
                  <a:pt x="1243221" y="77668"/>
                </a:lnTo>
                <a:lnTo>
                  <a:pt x="1302544" y="105716"/>
                </a:lnTo>
                <a:lnTo>
                  <a:pt x="1359678" y="138078"/>
                </a:lnTo>
                <a:lnTo>
                  <a:pt x="1414312" y="174755"/>
                </a:lnTo>
                <a:lnTo>
                  <a:pt x="1466132" y="215746"/>
                </a:lnTo>
              </a:path>
            </a:pathLst>
          </a:custGeom>
          <a:noFill/>
          <a:ln w="12700" cap="flat" cmpd="sng">
            <a:solidFill>
              <a:srgbClr val="3068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702126" y="3796472"/>
            <a:ext cx="1101189" cy="802635"/>
          </a:xfrm>
          <a:custGeom>
            <a:avLst/>
            <a:gdLst/>
            <a:ahLst/>
            <a:cxnLst/>
            <a:rect l="l" t="t" r="r" b="b"/>
            <a:pathLst>
              <a:path w="1717675" h="1473200" extrusionOk="0">
                <a:moveTo>
                  <a:pt x="1466132" y="215746"/>
                </a:moveTo>
                <a:lnTo>
                  <a:pt x="1513927" y="260191"/>
                </a:lnTo>
                <a:lnTo>
                  <a:pt x="1556690" y="307049"/>
                </a:lnTo>
                <a:lnTo>
                  <a:pt x="1594423" y="356051"/>
                </a:lnTo>
                <a:lnTo>
                  <a:pt x="1627124" y="406930"/>
                </a:lnTo>
                <a:lnTo>
                  <a:pt x="1654794" y="459417"/>
                </a:lnTo>
                <a:lnTo>
                  <a:pt x="1677434" y="513245"/>
                </a:lnTo>
                <a:lnTo>
                  <a:pt x="1695042" y="568146"/>
                </a:lnTo>
                <a:lnTo>
                  <a:pt x="1707620" y="623850"/>
                </a:lnTo>
                <a:lnTo>
                  <a:pt x="1715166" y="680091"/>
                </a:lnTo>
                <a:lnTo>
                  <a:pt x="1717682" y="736600"/>
                </a:lnTo>
                <a:lnTo>
                  <a:pt x="1715166" y="793109"/>
                </a:lnTo>
                <a:lnTo>
                  <a:pt x="1707620" y="849350"/>
                </a:lnTo>
                <a:lnTo>
                  <a:pt x="1695042" y="905055"/>
                </a:lnTo>
                <a:lnTo>
                  <a:pt x="1677434" y="959955"/>
                </a:lnTo>
                <a:lnTo>
                  <a:pt x="1654794" y="1013783"/>
                </a:lnTo>
                <a:lnTo>
                  <a:pt x="1627124" y="1066271"/>
                </a:lnTo>
                <a:lnTo>
                  <a:pt x="1594423" y="1117149"/>
                </a:lnTo>
                <a:lnTo>
                  <a:pt x="1556690" y="1166152"/>
                </a:lnTo>
                <a:lnTo>
                  <a:pt x="1513927" y="1213009"/>
                </a:lnTo>
                <a:lnTo>
                  <a:pt x="1466132" y="1257454"/>
                </a:lnTo>
                <a:lnTo>
                  <a:pt x="1414312" y="1298446"/>
                </a:lnTo>
                <a:lnTo>
                  <a:pt x="1359678" y="1335123"/>
                </a:lnTo>
                <a:lnTo>
                  <a:pt x="1302544" y="1367485"/>
                </a:lnTo>
                <a:lnTo>
                  <a:pt x="1243221" y="1395532"/>
                </a:lnTo>
                <a:lnTo>
                  <a:pt x="1182023" y="1419264"/>
                </a:lnTo>
                <a:lnTo>
                  <a:pt x="1119262" y="1438681"/>
                </a:lnTo>
                <a:lnTo>
                  <a:pt x="1055251" y="1453784"/>
                </a:lnTo>
                <a:lnTo>
                  <a:pt x="990302" y="1464571"/>
                </a:lnTo>
                <a:lnTo>
                  <a:pt x="924727" y="1471043"/>
                </a:lnTo>
                <a:lnTo>
                  <a:pt x="858841" y="1473201"/>
                </a:lnTo>
                <a:lnTo>
                  <a:pt x="792954" y="1471043"/>
                </a:lnTo>
                <a:lnTo>
                  <a:pt x="727380" y="1464571"/>
                </a:lnTo>
                <a:lnTo>
                  <a:pt x="662431" y="1453784"/>
                </a:lnTo>
                <a:lnTo>
                  <a:pt x="598419" y="1438681"/>
                </a:lnTo>
                <a:lnTo>
                  <a:pt x="535658" y="1419264"/>
                </a:lnTo>
                <a:lnTo>
                  <a:pt x="474460" y="1395532"/>
                </a:lnTo>
                <a:lnTo>
                  <a:pt x="415138" y="1367485"/>
                </a:lnTo>
                <a:lnTo>
                  <a:pt x="358003" y="1335123"/>
                </a:lnTo>
                <a:lnTo>
                  <a:pt x="303370" y="1298446"/>
                </a:lnTo>
                <a:lnTo>
                  <a:pt x="251549" y="1257454"/>
                </a:lnTo>
                <a:lnTo>
                  <a:pt x="203755" y="1213009"/>
                </a:lnTo>
                <a:lnTo>
                  <a:pt x="160991" y="1166152"/>
                </a:lnTo>
                <a:lnTo>
                  <a:pt x="123259" y="1117149"/>
                </a:lnTo>
                <a:lnTo>
                  <a:pt x="90557" y="1066271"/>
                </a:lnTo>
                <a:lnTo>
                  <a:pt x="62887" y="1013783"/>
                </a:lnTo>
                <a:lnTo>
                  <a:pt x="40247" y="959955"/>
                </a:lnTo>
                <a:lnTo>
                  <a:pt x="22639" y="905055"/>
                </a:lnTo>
                <a:lnTo>
                  <a:pt x="10061" y="849350"/>
                </a:lnTo>
                <a:lnTo>
                  <a:pt x="2515" y="793109"/>
                </a:lnTo>
                <a:lnTo>
                  <a:pt x="0" y="736600"/>
                </a:lnTo>
                <a:lnTo>
                  <a:pt x="2515" y="680091"/>
                </a:lnTo>
                <a:lnTo>
                  <a:pt x="10061" y="623850"/>
                </a:lnTo>
                <a:lnTo>
                  <a:pt x="22639" y="568146"/>
                </a:lnTo>
                <a:lnTo>
                  <a:pt x="40247" y="513245"/>
                </a:lnTo>
                <a:lnTo>
                  <a:pt x="62887" y="459417"/>
                </a:lnTo>
                <a:lnTo>
                  <a:pt x="90557" y="406930"/>
                </a:lnTo>
                <a:lnTo>
                  <a:pt x="123259" y="356051"/>
                </a:lnTo>
                <a:lnTo>
                  <a:pt x="160991" y="307049"/>
                </a:lnTo>
                <a:lnTo>
                  <a:pt x="203755" y="260191"/>
                </a:lnTo>
                <a:lnTo>
                  <a:pt x="251549" y="215746"/>
                </a:lnTo>
                <a:lnTo>
                  <a:pt x="303370" y="174755"/>
                </a:lnTo>
                <a:lnTo>
                  <a:pt x="358003" y="138078"/>
                </a:lnTo>
                <a:lnTo>
                  <a:pt x="415138" y="105716"/>
                </a:lnTo>
                <a:lnTo>
                  <a:pt x="474460" y="77668"/>
                </a:lnTo>
                <a:lnTo>
                  <a:pt x="535658" y="53936"/>
                </a:lnTo>
                <a:lnTo>
                  <a:pt x="598419" y="34519"/>
                </a:lnTo>
                <a:lnTo>
                  <a:pt x="662431" y="19417"/>
                </a:lnTo>
                <a:lnTo>
                  <a:pt x="727380" y="8629"/>
                </a:lnTo>
                <a:lnTo>
                  <a:pt x="792954" y="2157"/>
                </a:lnTo>
                <a:lnTo>
                  <a:pt x="858841" y="0"/>
                </a:lnTo>
                <a:lnTo>
                  <a:pt x="924727" y="2157"/>
                </a:lnTo>
                <a:lnTo>
                  <a:pt x="990302" y="8629"/>
                </a:lnTo>
                <a:lnTo>
                  <a:pt x="1055251" y="19417"/>
                </a:lnTo>
                <a:lnTo>
                  <a:pt x="1119262" y="34519"/>
                </a:lnTo>
                <a:lnTo>
                  <a:pt x="1182023" y="53936"/>
                </a:lnTo>
                <a:lnTo>
                  <a:pt x="1243221" y="77668"/>
                </a:lnTo>
                <a:lnTo>
                  <a:pt x="1302544" y="105716"/>
                </a:lnTo>
                <a:lnTo>
                  <a:pt x="1359678" y="138078"/>
                </a:lnTo>
                <a:lnTo>
                  <a:pt x="1414312" y="174755"/>
                </a:lnTo>
                <a:lnTo>
                  <a:pt x="1466132" y="215746"/>
                </a:lnTo>
              </a:path>
            </a:pathLst>
          </a:cu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450057" y="1485899"/>
            <a:ext cx="6000750" cy="359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972300" y="1803400"/>
            <a:ext cx="3594100" cy="359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9314489" y="5975907"/>
            <a:ext cx="126301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Wikipedia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Numeric Distance Metrics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Cosine Distance</a:t>
            </a:r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1981200" y="1143001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Similarity = Cosine of angle btw vectors: A &amp; B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Numerator is the </a:t>
            </a:r>
            <a:r>
              <a:rPr lang="en-US" b="1"/>
              <a:t>dot product </a:t>
            </a:r>
            <a:r>
              <a:rPr lang="en-US"/>
              <a:t>of vectors A and B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Denominator is the product of the </a:t>
            </a:r>
            <a:r>
              <a:rPr lang="en-US" b="1"/>
              <a:t>Euclidean distance </a:t>
            </a:r>
            <a:r>
              <a:rPr lang="en-US"/>
              <a:t>of each vector from the origin 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 (length of the vector)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distance = 1- Cosine(A, B)</a:t>
            </a:r>
            <a:endParaRPr/>
          </a:p>
        </p:txBody>
      </p:sp>
      <p:pic>
        <p:nvPicPr>
          <p:cNvPr id="207" name="Google Shape;207;p9" descr="cosinesimilarity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4814928"/>
            <a:ext cx="68580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9"/>
          <p:cNvGrpSpPr/>
          <p:nvPr/>
        </p:nvGrpSpPr>
        <p:grpSpPr>
          <a:xfrm>
            <a:off x="7560919" y="2536938"/>
            <a:ext cx="2649882" cy="1958928"/>
            <a:chOff x="5638791" y="1636295"/>
            <a:chExt cx="2649882" cy="1958928"/>
          </a:xfrm>
        </p:grpSpPr>
        <p:cxnSp>
          <p:nvCxnSpPr>
            <p:cNvPr id="209" name="Google Shape;209;p9"/>
            <p:cNvCxnSpPr/>
            <p:nvPr/>
          </p:nvCxnSpPr>
          <p:spPr>
            <a:xfrm>
              <a:off x="5638800" y="3595158"/>
              <a:ext cx="25146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" name="Google Shape;210;p9"/>
            <p:cNvSpPr/>
            <p:nvPr/>
          </p:nvSpPr>
          <p:spPr>
            <a:xfrm>
              <a:off x="6064946" y="2988133"/>
              <a:ext cx="76200" cy="152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43491" y="1879223"/>
              <a:ext cx="76200" cy="152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10500" y="3102956"/>
              <a:ext cx="76200" cy="152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6053889" y="2605924"/>
              <a:ext cx="2952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6688746" y="1846957"/>
              <a:ext cx="3064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"/>
            <p:cNvSpPr txBox="1"/>
            <p:nvPr/>
          </p:nvSpPr>
          <p:spPr>
            <a:xfrm>
              <a:off x="8006223" y="2958654"/>
              <a:ext cx="282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9"/>
            <p:cNvCxnSpPr/>
            <p:nvPr/>
          </p:nvCxnSpPr>
          <p:spPr>
            <a:xfrm rot="10800000">
              <a:off x="5638800" y="1636295"/>
              <a:ext cx="0" cy="195886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7" name="Google Shape;217;p9"/>
            <p:cNvCxnSpPr>
              <a:endCxn id="210" idx="2"/>
            </p:cNvCxnSpPr>
            <p:nvPr/>
          </p:nvCxnSpPr>
          <p:spPr>
            <a:xfrm rot="10800000" flipH="1">
              <a:off x="5638946" y="3064333"/>
              <a:ext cx="426000" cy="530700"/>
            </a:xfrm>
            <a:prstGeom prst="straightConnector1">
              <a:avLst/>
            </a:prstGeom>
            <a:noFill/>
            <a:ln w="9525" cap="flat" cmpd="sng">
              <a:solidFill>
                <a:srgbClr val="BD4B4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8" name="Google Shape;218;p9"/>
            <p:cNvCxnSpPr>
              <a:endCxn id="211" idx="2"/>
            </p:cNvCxnSpPr>
            <p:nvPr/>
          </p:nvCxnSpPr>
          <p:spPr>
            <a:xfrm rot="10800000" flipH="1">
              <a:off x="5638791" y="1955423"/>
              <a:ext cx="1004700" cy="1639800"/>
            </a:xfrm>
            <a:prstGeom prst="straightConnector1">
              <a:avLst/>
            </a:prstGeom>
            <a:noFill/>
            <a:ln w="9525" cap="flat" cmpd="sng">
              <a:solidFill>
                <a:srgbClr val="BD4B4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9" name="Google Shape;219;p9"/>
            <p:cNvCxnSpPr>
              <a:endCxn id="212" idx="3"/>
            </p:cNvCxnSpPr>
            <p:nvPr/>
          </p:nvCxnSpPr>
          <p:spPr>
            <a:xfrm rot="10800000" flipH="1">
              <a:off x="5638859" y="3233038"/>
              <a:ext cx="2182800" cy="362100"/>
            </a:xfrm>
            <a:prstGeom prst="straightConnector1">
              <a:avLst/>
            </a:prstGeom>
            <a:noFill/>
            <a:ln w="9525" cap="flat" cmpd="sng">
              <a:solidFill>
                <a:srgbClr val="BD4B4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20" name="Google Shape;220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Symbolic Distance Metrics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228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200" rIns="0" bIns="0" anchor="t" anchorCtr="0">
            <a:spAutoFit/>
          </a:bodyPr>
          <a:lstStyle/>
          <a:p>
            <a:pPr marL="355600" marR="264160" lvl="0" indent="-342900" algn="l" rtl="0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Hamming distance </a:t>
            </a:r>
            <a:r>
              <a:rPr lang="en-US" sz="2400"/>
              <a:t>between two symbolic strings of equal length is the number of positions at which the corresponding systems are different.</a:t>
            </a:r>
            <a:endParaRPr/>
          </a:p>
          <a:p>
            <a:pPr marL="762000" marR="82550" lvl="0" indent="-292100" algn="l" rtl="0">
              <a:lnSpc>
                <a:spcPct val="100899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Measures the minimum number of substitutions required to change one string into the other</a:t>
            </a:r>
            <a:endParaRPr sz="1900"/>
          </a:p>
          <a:p>
            <a:pPr marL="355600" marR="467994" lvl="0" indent="-342900" algn="l" rtl="0">
              <a:lnSpc>
                <a:spcPct val="108333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Levenshtein  (edit) distance </a:t>
            </a:r>
            <a:r>
              <a:rPr lang="en-US" sz="2400"/>
              <a:t>is a metric for measuring the amount of difference between two sequences.</a:t>
            </a:r>
            <a:endParaRPr/>
          </a:p>
          <a:p>
            <a:pPr marL="762000" marR="5080" lvl="0" indent="-292100" algn="l" rtl="0">
              <a:lnSpc>
                <a:spcPct val="100899"/>
              </a:lnSpc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I</a:t>
            </a:r>
            <a:r>
              <a:rPr lang="en-US" sz="1900" b="1"/>
              <a:t>s</a:t>
            </a:r>
            <a:r>
              <a:rPr lang="en-US" sz="1900"/>
              <a:t> defined as the minimum number of edits needed to transform one string into the other.</a:t>
            </a:r>
            <a:endParaRPr sz="1900"/>
          </a:p>
        </p:txBody>
      </p:sp>
      <p:sp>
        <p:nvSpPr>
          <p:cNvPr id="227" name="Google Shape;227;p10"/>
          <p:cNvSpPr txBox="1"/>
          <p:nvPr/>
        </p:nvSpPr>
        <p:spPr>
          <a:xfrm>
            <a:off x="4890496" y="5569436"/>
            <a:ext cx="5150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http://www.astro.caltech.edu/~george/aybi199/Donalek_Classif.pdf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2082318" y="3843227"/>
            <a:ext cx="1877700" cy="1376100"/>
          </a:xfrm>
          <a:prstGeom prst="rect">
            <a:avLst/>
          </a:prstGeom>
          <a:solidFill>
            <a:srgbClr val="D0E1F4"/>
          </a:solidFill>
          <a:ln w="9525" cap="flat" cmpd="sng">
            <a:solidFill>
              <a:srgbClr val="AAC5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5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-US" sz="2750" b="1" i="0" u="none" strike="noStrike" cap="none">
                <a:solidFill>
                  <a:srgbClr val="FF28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750" b="1" i="0" u="none" strike="noStrike" cap="none">
                <a:solidFill>
                  <a:srgbClr val="FF28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446405" lvl="0" indent="0" algn="l" rtl="0">
              <a:lnSpc>
                <a:spcPct val="118909"/>
              </a:lnSpc>
              <a:spcBef>
                <a:spcPts val="204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-US" sz="2750" b="1" i="0" u="none" strike="noStrike" cap="none">
                <a:solidFill>
                  <a:srgbClr val="FF28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750" b="1" i="0" u="none" strike="noStrike" cap="none">
                <a:solidFill>
                  <a:srgbClr val="FF28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750" b="1" i="0" u="none" strike="noStrike" cap="none">
                <a:solidFill>
                  <a:srgbClr val="285D90"/>
                </a:solidFill>
                <a:latin typeface="Calibri"/>
                <a:ea typeface="Calibri"/>
                <a:cs typeface="Calibri"/>
                <a:sym typeface="Calibri"/>
              </a:rPr>
              <a:t>HD  =  3</a:t>
            </a:r>
            <a:endParaRPr sz="2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4700020" y="3875574"/>
            <a:ext cx="6723900" cy="1376100"/>
          </a:xfrm>
          <a:prstGeom prst="rect">
            <a:avLst/>
          </a:prstGeom>
          <a:solidFill>
            <a:srgbClr val="D0E1F4"/>
          </a:solidFill>
          <a:ln w="9525" cap="flat" cmpd="sng">
            <a:solidFill>
              <a:srgbClr val="AAC5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5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lang="en-US" sz="2750" b="1" i="0" u="none" strike="noStrike" cap="none">
                <a:solidFill>
                  <a:srgbClr val="285D90"/>
                </a:solidFill>
                <a:latin typeface="Calibri"/>
                <a:ea typeface="Calibri"/>
                <a:cs typeface="Calibri"/>
                <a:sym typeface="Calibri"/>
              </a:rPr>
              <a:t>LD(BIOLOGY, BIOLOGIA) = 2</a:t>
            </a:r>
            <a:endParaRPr sz="2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84455" lvl="0" indent="0" algn="l" rtl="0">
              <a:lnSpc>
                <a:spcPct val="118909"/>
              </a:lnSpc>
              <a:spcBef>
                <a:spcPts val="204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</a:t>
            </a:r>
            <a:r>
              <a:rPr lang="en-US" sz="275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BIOLOG</a:t>
            </a:r>
            <a:r>
              <a:rPr lang="en-US" sz="275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 substitution)</a:t>
            </a:r>
            <a:br>
              <a:rPr lang="en-US" sz="2400" b="1" i="0" u="none" strike="noStrike" cap="none">
                <a:solidFill>
                  <a:srgbClr val="FF28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 G  I  -&gt;   BIOLOG</a:t>
            </a:r>
            <a:r>
              <a:rPr lang="en-US" sz="275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IA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 insertion)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Similarity measure must be a </a:t>
            </a:r>
            <a:r>
              <a:rPr lang="en-US" u="sng"/>
              <a:t>metric</a:t>
            </a:r>
            <a:endParaRPr u="sng"/>
          </a:p>
        </p:txBody>
      </p:sp>
      <p:sp>
        <p:nvSpPr>
          <p:cNvPr id="235" name="Google Shape;235;p11"/>
          <p:cNvSpPr txBox="1"/>
          <p:nvPr/>
        </p:nvSpPr>
        <p:spPr>
          <a:xfrm>
            <a:off x="1145875" y="1635430"/>
            <a:ext cx="9641188" cy="108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272415" lvl="0" indent="-342900" algn="l" rtl="0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choose any distance measure as similarity metric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metrics satisfy the following properties (axioms): Given a distance measure d(.,.)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 txBox="1"/>
          <p:nvPr/>
        </p:nvSpPr>
        <p:spPr>
          <a:xfrm>
            <a:off x="1595959" y="2862784"/>
            <a:ext cx="35102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Self-similarity: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b, 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1603172" y="3561282"/>
            <a:ext cx="3223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Minimality: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1586764" y="4259782"/>
            <a:ext cx="31222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Symmetry: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b, 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1596923" y="4932882"/>
            <a:ext cx="5361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Triangle inequality: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b, c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&gt;= 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c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400" y="2727450"/>
            <a:ext cx="1557472" cy="60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0320" y="3514556"/>
            <a:ext cx="2197633" cy="4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9059" y="4148706"/>
            <a:ext cx="1361495" cy="5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7408" y="4891143"/>
            <a:ext cx="1766090" cy="4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STANDARDIZATION</a:t>
            </a:r>
            <a:endParaRPr/>
          </a:p>
        </p:txBody>
      </p:sp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111760" lvl="0" indent="-3429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Euclidean space, standardization of features is recommended so that all attributes can have equal impact on the computation of distances.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lvl="0" indent="-127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the following pair of data points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69950" lvl="1" indent="-28575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404040"/>
              </a:buClr>
              <a:buSzPts val="2000"/>
              <a:buChar char="–"/>
            </a:pPr>
            <a:r>
              <a:rPr lang="en-US" sz="200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2000" i="1" baseline="-25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(0.1, 20) and </a:t>
            </a:r>
            <a:r>
              <a:rPr lang="en-US" sz="200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2000" i="1" baseline="-25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-US" sz="2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(0.9, 720).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9570" lvl="0" indent="0" algn="l" rtl="0">
              <a:lnSpc>
                <a:spcPct val="85535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i="1">
                <a:latin typeface="Times New Roman"/>
                <a:ea typeface="Times New Roman"/>
                <a:cs typeface="Times New Roman"/>
                <a:sym typeface="Times New Roman"/>
              </a:rPr>
              <a:t>dist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j)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=	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(0.9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0.1)</a:t>
            </a:r>
            <a:r>
              <a:rPr lang="en-US" sz="2800" baseline="30000">
                <a:latin typeface="Times New Roman"/>
                <a:ea typeface="Times New Roman"/>
                <a:cs typeface="Times New Roman"/>
                <a:sym typeface="Times New Roman"/>
              </a:rPr>
              <a:t>2 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(720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 −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20)</a:t>
            </a:r>
            <a:r>
              <a:rPr lang="en-US" sz="2800" baseline="30000">
                <a:latin typeface="Times New Roman"/>
                <a:ea typeface="Times New Roman"/>
                <a:cs typeface="Times New Roman"/>
                <a:sym typeface="Times New Roman"/>
              </a:rPr>
              <a:t>2	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=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700.00,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645160" lvl="0" indent="-342900" algn="l" rtl="0">
              <a:lnSpc>
                <a:spcPct val="110714"/>
              </a:lnSpc>
              <a:spcBef>
                <a:spcPts val="1525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distance is almost completely dominated by (720-20) = 700.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5600" marR="5080" lvl="0" indent="-342900" algn="l" rtl="0">
              <a:lnSpc>
                <a:spcPct val="110714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attributes</a:t>
            </a: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force features to have a common range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5" name="Google Shape;255;p13"/>
          <p:cNvSpPr/>
          <p:nvPr/>
        </p:nvSpPr>
        <p:spPr>
          <a:xfrm>
            <a:off x="8521700" y="6492121"/>
            <a:ext cx="1816414" cy="1499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4554327" y="3884164"/>
            <a:ext cx="41275" cy="25400"/>
          </a:xfrm>
          <a:custGeom>
            <a:avLst/>
            <a:gdLst/>
            <a:ahLst/>
            <a:cxnLst/>
            <a:rect l="l" t="t" r="r" b="b"/>
            <a:pathLst>
              <a:path w="41275" h="25400" extrusionOk="0">
                <a:moveTo>
                  <a:pt x="0" y="25214"/>
                </a:moveTo>
                <a:lnTo>
                  <a:pt x="40699" y="0"/>
                </a:lnTo>
              </a:path>
            </a:pathLst>
          </a:custGeom>
          <a:noFill/>
          <a:ln w="14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2845973" y="3993671"/>
            <a:ext cx="60325" cy="165735"/>
          </a:xfrm>
          <a:custGeom>
            <a:avLst/>
            <a:gdLst/>
            <a:ahLst/>
            <a:cxnLst/>
            <a:rect l="l" t="t" r="r" b="b"/>
            <a:pathLst>
              <a:path w="60325" h="165735" extrusionOk="0">
                <a:moveTo>
                  <a:pt x="0" y="0"/>
                </a:moveTo>
                <a:lnTo>
                  <a:pt x="59887" y="165711"/>
                </a:lnTo>
              </a:path>
            </a:pathLst>
          </a:custGeom>
          <a:noFill/>
          <a:ln w="29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2906298" y="3688714"/>
            <a:ext cx="80644" cy="476250"/>
          </a:xfrm>
          <a:custGeom>
            <a:avLst/>
            <a:gdLst/>
            <a:ahLst/>
            <a:cxnLst/>
            <a:rect l="l" t="t" r="r" b="b"/>
            <a:pathLst>
              <a:path w="80644" h="476250" extrusionOk="0">
                <a:moveTo>
                  <a:pt x="0" y="476239"/>
                </a:moveTo>
                <a:lnTo>
                  <a:pt x="80595" y="0"/>
                </a:lnTo>
              </a:path>
            </a:pathLst>
          </a:custGeom>
          <a:noFill/>
          <a:ln w="14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986943" y="3688714"/>
            <a:ext cx="3315334" cy="0"/>
          </a:xfrm>
          <a:custGeom>
            <a:avLst/>
            <a:gdLst/>
            <a:ahLst/>
            <a:cxnLst/>
            <a:rect l="l" t="t" r="r" b="b"/>
            <a:pathLst>
              <a:path w="3315334" h="120000" extrusionOk="0">
                <a:moveTo>
                  <a:pt x="0" y="0"/>
                </a:moveTo>
                <a:lnTo>
                  <a:pt x="3315007" y="0"/>
                </a:lnTo>
              </a:path>
            </a:pathLst>
          </a:custGeom>
          <a:noFill/>
          <a:ln w="14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7318983" y="6280785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Standardization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0b4f342a8_0_2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HW 1</a:t>
            </a:r>
            <a:endParaRPr/>
          </a:p>
        </p:txBody>
      </p:sp>
      <p:sp>
        <p:nvSpPr>
          <p:cNvPr id="94" name="Google Shape;94;g2b0b4f342a8_0_20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Due today!</a:t>
            </a:r>
            <a:endParaRPr/>
          </a:p>
        </p:txBody>
      </p:sp>
      <p:sp>
        <p:nvSpPr>
          <p:cNvPr id="95" name="Google Shape;95;g2b0b4f342a8_0_20"/>
          <p:cNvSpPr txBox="1">
            <a:spLocks noGrp="1"/>
          </p:cNvSpPr>
          <p:nvPr>
            <p:ph type="body" idx="2"/>
          </p:nvPr>
        </p:nvSpPr>
        <p:spPr>
          <a:xfrm>
            <a:off x="609600" y="1999500"/>
            <a:ext cx="109032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Note, we removed the supplementary module requirement to make it easier for you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You will get full credit if you completed all required modules</a:t>
            </a:r>
            <a:endParaRPr/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will get +5% on your HW1 grade for completing all optional modules</a:t>
            </a:r>
            <a:endParaRPr/>
          </a:p>
        </p:txBody>
      </p:sp>
      <p:sp>
        <p:nvSpPr>
          <p:cNvPr id="96" name="Google Shape;96;g2b0b4f342a8_0_20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89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Interval-scaled attributes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00" cy="22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>
                <a:solidFill>
                  <a:srgbClr val="404040"/>
                </a:solidFill>
              </a:rPr>
              <a:t>Their values are real numbers following a linear scale</a:t>
            </a:r>
            <a:endParaRPr/>
          </a:p>
          <a:p>
            <a:pPr marL="4127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</a:pPr>
            <a:r>
              <a:rPr lang="en-US">
                <a:solidFill>
                  <a:srgbClr val="404040"/>
                </a:solidFill>
              </a:rPr>
              <a:t>The difference in Age between 10 and 20 is the same as that between 40 and 50.</a:t>
            </a:r>
            <a:endParaRPr>
              <a:solidFill>
                <a:srgbClr val="404040"/>
              </a:solidFill>
            </a:endParaRPr>
          </a:p>
          <a:p>
            <a:pPr marL="4127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</a:pPr>
            <a:r>
              <a:rPr lang="en-US">
                <a:solidFill>
                  <a:srgbClr val="404040"/>
                </a:solidFill>
              </a:rPr>
              <a:t>The key idea is that intervals keep the same importance throughout the scale</a:t>
            </a:r>
            <a:endParaRPr/>
          </a:p>
          <a:p>
            <a:pPr marL="355600" marR="381635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>
                <a:solidFill>
                  <a:srgbClr val="404040"/>
                </a:solidFill>
              </a:rPr>
              <a:t>Two main approaches to standardize interval scaled attributes, </a:t>
            </a:r>
            <a:r>
              <a:rPr lang="en-US" b="1">
                <a:solidFill>
                  <a:srgbClr val="404040"/>
                </a:solidFill>
              </a:rPr>
              <a:t>range </a:t>
            </a:r>
            <a:r>
              <a:rPr lang="en-US">
                <a:solidFill>
                  <a:srgbClr val="404040"/>
                </a:solidFill>
              </a:rPr>
              <a:t>and </a:t>
            </a:r>
            <a:r>
              <a:rPr lang="en-US" b="1">
                <a:solidFill>
                  <a:srgbClr val="404040"/>
                </a:solidFill>
              </a:rPr>
              <a:t>z-score</a:t>
            </a:r>
            <a:r>
              <a:rPr lang="en-US">
                <a:solidFill>
                  <a:srgbClr val="404040"/>
                </a:solidFill>
              </a:rPr>
              <a:t>. </a:t>
            </a:r>
            <a:r>
              <a:rPr lang="en-US" i="1">
                <a:solidFill>
                  <a:srgbClr val="404040"/>
                </a:solidFill>
              </a:rPr>
              <a:t>f </a:t>
            </a:r>
            <a:r>
              <a:rPr lang="en-US">
                <a:solidFill>
                  <a:srgbClr val="404040"/>
                </a:solidFill>
              </a:rPr>
              <a:t>is an attribute</a:t>
            </a:r>
            <a:endParaRPr/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517" y="3917357"/>
            <a:ext cx="6118350" cy="163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Z-score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transforms the attribute values so that they have a mean of zero and a </a:t>
            </a:r>
            <a:r>
              <a:rPr lang="en-US" sz="2800" b="1">
                <a:solidFill>
                  <a:srgbClr val="3333CC"/>
                </a:solidFill>
                <a:latin typeface="Calibri"/>
                <a:ea typeface="Calibri"/>
                <a:cs typeface="Calibri"/>
                <a:sym typeface="Calibri"/>
              </a:rPr>
              <a:t>mean absolute deviation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of 1. The mean absolute deviation of attribute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denoted by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 i="1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is computed as follows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9876041" y="327047"/>
            <a:ext cx="450015" cy="5791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8521700" y="6492121"/>
            <a:ext cx="1816414" cy="1499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0302" y="2937585"/>
            <a:ext cx="6706525" cy="284717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Interval-scaled attributes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Ratio-scaled attributes</a:t>
            </a:r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5080" lvl="0" indent="-342900" algn="l" rtl="0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Numeric attributes, but unlike interval-scaled features, their scales are exponential,</a:t>
            </a:r>
            <a:endParaRPr sz="2800"/>
          </a:p>
          <a:p>
            <a:pPr marL="355600" marR="207645" lvl="0" indent="-342900" algn="l" rtl="0">
              <a:lnSpc>
                <a:spcPct val="89285"/>
              </a:lnSpc>
              <a:spcBef>
                <a:spcPts val="68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For example, the total amount of microorganisms that evolve in a time </a:t>
            </a:r>
            <a:r>
              <a:rPr lang="en-US" sz="2800" i="1">
                <a:solidFill>
                  <a:srgbClr val="404040"/>
                </a:solidFill>
              </a:rPr>
              <a:t>t </a:t>
            </a:r>
            <a:r>
              <a:rPr lang="en-US" sz="2800">
                <a:solidFill>
                  <a:srgbClr val="404040"/>
                </a:solidFill>
              </a:rPr>
              <a:t>is approximately given by</a:t>
            </a:r>
            <a:endParaRPr sz="2800"/>
          </a:p>
          <a:p>
            <a:pPr marL="1270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None/>
            </a:pPr>
            <a:r>
              <a:rPr lang="en-US" sz="2800" i="1">
                <a:solidFill>
                  <a:srgbClr val="404040"/>
                </a:solidFill>
              </a:rPr>
              <a:t>	Ae</a:t>
            </a:r>
            <a:r>
              <a:rPr lang="en-US" sz="2800" i="1" baseline="30000">
                <a:solidFill>
                  <a:srgbClr val="404040"/>
                </a:solidFill>
              </a:rPr>
              <a:t>Bt</a:t>
            </a:r>
            <a:r>
              <a:rPr lang="en-US" sz="2800">
                <a:solidFill>
                  <a:srgbClr val="404040"/>
                </a:solidFill>
              </a:rPr>
              <a:t>,</a:t>
            </a:r>
            <a:r>
              <a:rPr lang="en-US"/>
              <a:t>	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2800"/>
              <a:buNone/>
            </a:pPr>
            <a:r>
              <a:rPr lang="en-US" sz="2800">
                <a:solidFill>
                  <a:srgbClr val="404040"/>
                </a:solidFill>
              </a:rPr>
              <a:t>	where </a:t>
            </a:r>
            <a:r>
              <a:rPr lang="en-US" sz="2800" i="1">
                <a:solidFill>
                  <a:srgbClr val="404040"/>
                </a:solidFill>
              </a:rPr>
              <a:t>A </a:t>
            </a:r>
            <a:r>
              <a:rPr lang="en-US" sz="2800">
                <a:solidFill>
                  <a:srgbClr val="404040"/>
                </a:solidFill>
              </a:rPr>
              <a:t>and </a:t>
            </a:r>
            <a:r>
              <a:rPr lang="en-US" sz="2800" i="1">
                <a:solidFill>
                  <a:srgbClr val="404040"/>
                </a:solidFill>
              </a:rPr>
              <a:t>B </a:t>
            </a:r>
            <a:r>
              <a:rPr lang="en-US" sz="2800">
                <a:solidFill>
                  <a:srgbClr val="404040"/>
                </a:solidFill>
              </a:rPr>
              <a:t>are some positive constants.</a:t>
            </a:r>
            <a:endParaRPr sz="2800"/>
          </a:p>
          <a:p>
            <a:pPr marL="12700" lvl="0" indent="-12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Do log transform:</a:t>
            </a:r>
            <a:endParaRPr sz="3200"/>
          </a:p>
          <a:p>
            <a:pPr marL="4127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</a:pPr>
            <a:r>
              <a:rPr lang="en-US">
                <a:solidFill>
                  <a:srgbClr val="404040"/>
                </a:solidFill>
              </a:rPr>
              <a:t>Then treat it as an interval-scaled feature</a:t>
            </a:r>
            <a:endParaRPr/>
          </a:p>
          <a:p>
            <a:pPr marL="683260" lvl="0" indent="0" algn="ctr" rtl="0">
              <a:lnSpc>
                <a:spcPct val="136562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log(</a:t>
            </a:r>
            <a:r>
              <a:rPr lang="en-US" sz="3200" i="1"/>
              <a:t>x</a:t>
            </a:r>
            <a:r>
              <a:rPr lang="en-US" sz="3200" i="1" baseline="-25000"/>
              <a:t>if </a:t>
            </a:r>
            <a:r>
              <a:rPr lang="en-US" sz="3200"/>
              <a:t>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609600" y="110536"/>
            <a:ext cx="10260013" cy="85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Nominal features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306705" lvl="0" indent="-342900" algn="l" rtl="0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Sometimes, we need to transform nominal attributes to numeric attributes.</a:t>
            </a:r>
            <a:endParaRPr/>
          </a:p>
          <a:p>
            <a:pPr marL="755650" marR="306705" lvl="1" indent="-342900" algn="l" rtl="0">
              <a:lnSpc>
                <a:spcPct val="108333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Char char="–"/>
            </a:pPr>
            <a:r>
              <a:rPr lang="en-US">
                <a:solidFill>
                  <a:srgbClr val="404040"/>
                </a:solidFill>
              </a:rPr>
              <a:t>Transform nominal attributes to binary attributes.</a:t>
            </a:r>
            <a:endParaRPr sz="2800"/>
          </a:p>
          <a:p>
            <a:pPr marL="755650" marR="306705" lvl="1" indent="-342900" algn="l" rtl="0">
              <a:lnSpc>
                <a:spcPct val="92857"/>
              </a:lnSpc>
              <a:spcBef>
                <a:spcPts val="560"/>
              </a:spcBef>
              <a:spcAft>
                <a:spcPts val="0"/>
              </a:spcAft>
              <a:buClr>
                <a:srgbClr val="404040"/>
              </a:buClr>
              <a:buSzPts val="2800"/>
              <a:buChar char="–"/>
            </a:pPr>
            <a:r>
              <a:rPr lang="en-US" sz="2800">
                <a:solidFill>
                  <a:srgbClr val="404040"/>
                </a:solidFill>
              </a:rPr>
              <a:t>The number of values of a nominal attribute is </a:t>
            </a:r>
            <a:r>
              <a:rPr lang="en-US" sz="2800" i="1">
                <a:solidFill>
                  <a:srgbClr val="404040"/>
                </a:solidFill>
              </a:rPr>
              <a:t>v</a:t>
            </a:r>
            <a:r>
              <a:rPr lang="en-US" sz="2800">
                <a:solidFill>
                  <a:srgbClr val="404040"/>
                </a:solidFill>
              </a:rPr>
              <a:t>.</a:t>
            </a:r>
            <a:endParaRPr sz="2800"/>
          </a:p>
          <a:p>
            <a:pPr marL="755650" marR="306705" lvl="1" indent="-342900" algn="l" rtl="0">
              <a:lnSpc>
                <a:spcPct val="92857"/>
              </a:lnSpc>
              <a:spcBef>
                <a:spcPts val="560"/>
              </a:spcBef>
              <a:spcAft>
                <a:spcPts val="0"/>
              </a:spcAft>
              <a:buClr>
                <a:srgbClr val="404040"/>
              </a:buClr>
              <a:buSzPts val="2800"/>
              <a:buChar char="–"/>
            </a:pPr>
            <a:r>
              <a:rPr lang="en-US" sz="2800">
                <a:solidFill>
                  <a:srgbClr val="404040"/>
                </a:solidFill>
              </a:rPr>
              <a:t>Create </a:t>
            </a:r>
            <a:r>
              <a:rPr lang="en-US" sz="2800" i="1">
                <a:solidFill>
                  <a:srgbClr val="404040"/>
                </a:solidFill>
              </a:rPr>
              <a:t>v </a:t>
            </a:r>
            <a:r>
              <a:rPr lang="en-US" sz="2800">
                <a:solidFill>
                  <a:srgbClr val="404040"/>
                </a:solidFill>
              </a:rPr>
              <a:t>binary attributes to represent them.</a:t>
            </a:r>
            <a:endParaRPr sz="2800"/>
          </a:p>
          <a:p>
            <a:pPr marL="755650" marR="306705" lvl="1" indent="-342900" algn="l" rtl="0">
              <a:lnSpc>
                <a:spcPct val="92857"/>
              </a:lnSpc>
              <a:spcBef>
                <a:spcPts val="560"/>
              </a:spcBef>
              <a:spcAft>
                <a:spcPts val="0"/>
              </a:spcAft>
              <a:buClr>
                <a:srgbClr val="404040"/>
              </a:buClr>
              <a:buSzPts val="2800"/>
              <a:buChar char="–"/>
            </a:pPr>
            <a:r>
              <a:rPr lang="en-US" sz="2800">
                <a:solidFill>
                  <a:srgbClr val="404040"/>
                </a:solidFill>
              </a:rPr>
              <a:t> If a data instance for the nominal attribute takes a particular value, the value of its binary attribute is set to 1, otherwise it is set to 0.</a:t>
            </a:r>
            <a:endParaRPr sz="2800"/>
          </a:p>
          <a:p>
            <a:pPr marL="355600" marR="222250" lvl="0" indent="-342900" algn="l" rtl="0">
              <a:lnSpc>
                <a:spcPct val="92857"/>
              </a:lnSpc>
              <a:spcBef>
                <a:spcPts val="58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The resulting binary attributes can be used as numeric attributes, with two values, 0 and 1.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609600" y="110536"/>
            <a:ext cx="10260013" cy="85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Nominal attributes: one hot encoding</a:t>
            </a:r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body" idx="1"/>
          </p:nvPr>
        </p:nvSpPr>
        <p:spPr>
          <a:xfrm>
            <a:off x="609601" y="841251"/>
            <a:ext cx="10980900" cy="29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900" rIns="0" bIns="0" anchor="t" anchorCtr="0">
            <a:sp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Nominal attribute </a:t>
            </a:r>
            <a:r>
              <a:rPr lang="en-US" sz="2400" i="1">
                <a:solidFill>
                  <a:srgbClr val="404040"/>
                </a:solidFill>
              </a:rPr>
              <a:t>food</a:t>
            </a:r>
            <a:r>
              <a:rPr lang="en-US" sz="2400">
                <a:solidFill>
                  <a:srgbClr val="404040"/>
                </a:solidFill>
              </a:rPr>
              <a:t>: has three values,</a:t>
            </a:r>
            <a:endParaRPr sz="2400"/>
          </a:p>
          <a:p>
            <a:pPr marL="469900" lvl="0" indent="-34290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Apple, Chicken, </a:t>
            </a:r>
            <a:r>
              <a:rPr lang="en-US">
                <a:solidFill>
                  <a:srgbClr val="404040"/>
                </a:solidFill>
              </a:rPr>
              <a:t>and </a:t>
            </a:r>
            <a:r>
              <a:rPr lang="en-US">
                <a:solidFill>
                  <a:srgbClr val="FF0000"/>
                </a:solidFill>
              </a:rPr>
              <a:t>Broccoli</a:t>
            </a:r>
            <a:endParaRPr>
              <a:solidFill>
                <a:srgbClr val="FF0000"/>
              </a:solidFill>
            </a:endParaRPr>
          </a:p>
          <a:p>
            <a:pPr marL="355600" marR="167005" lvl="0" indent="-342900" algn="l" rtl="0">
              <a:lnSpc>
                <a:spcPct val="116666"/>
              </a:lnSpc>
              <a:spcBef>
                <a:spcPts val="819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We create three binary attributes in the new data: </a:t>
            </a:r>
            <a:r>
              <a:rPr lang="en-US" sz="2400">
                <a:solidFill>
                  <a:srgbClr val="3333CC"/>
                </a:solidFill>
              </a:rPr>
              <a:t>Apple</a:t>
            </a:r>
            <a:r>
              <a:rPr lang="en-US" sz="2400">
                <a:solidFill>
                  <a:srgbClr val="404040"/>
                </a:solidFill>
              </a:rPr>
              <a:t>, </a:t>
            </a:r>
            <a:r>
              <a:rPr lang="en-US" sz="2400">
                <a:solidFill>
                  <a:srgbClr val="3333CC"/>
                </a:solidFill>
              </a:rPr>
              <a:t>Chicken</a:t>
            </a:r>
            <a:r>
              <a:rPr lang="en-US" sz="2400">
                <a:solidFill>
                  <a:srgbClr val="404040"/>
                </a:solidFill>
              </a:rPr>
              <a:t>, and </a:t>
            </a:r>
            <a:r>
              <a:rPr lang="en-US" sz="2400">
                <a:solidFill>
                  <a:srgbClr val="3333CC"/>
                </a:solidFill>
              </a:rPr>
              <a:t>Broccoli</a:t>
            </a:r>
            <a:endParaRPr sz="2400"/>
          </a:p>
          <a:p>
            <a:pPr marL="355600" marR="5080" lvl="0" indent="-342900" algn="l" rtl="0">
              <a:lnSpc>
                <a:spcPct val="116666"/>
              </a:lnSpc>
              <a:spcBef>
                <a:spcPts val="700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If a particular data instance in the original data has Apple as the value for </a:t>
            </a:r>
            <a:r>
              <a:rPr lang="en-US" sz="2400" i="1">
                <a:solidFill>
                  <a:srgbClr val="404040"/>
                </a:solidFill>
              </a:rPr>
              <a:t>food</a:t>
            </a:r>
            <a:r>
              <a:rPr lang="en-US" sz="2400">
                <a:solidFill>
                  <a:srgbClr val="404040"/>
                </a:solidFill>
              </a:rPr>
              <a:t>,</a:t>
            </a:r>
            <a:endParaRPr sz="2400"/>
          </a:p>
          <a:p>
            <a:pPr marL="762000" marR="793750" lvl="0" indent="-292100" algn="l" rtl="0">
              <a:lnSpc>
                <a:spcPct val="108333"/>
              </a:lnSpc>
              <a:spcBef>
                <a:spcPts val="660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then in the transformed data, we set the value of the attribute Apple to 1, and the values of attributes Chicken and Broccoli to 0</a:t>
            </a:r>
            <a:endParaRPr/>
          </a:p>
        </p:txBody>
      </p:sp>
      <p:pic>
        <p:nvPicPr>
          <p:cNvPr id="301" name="Google Shape;301;p18" descr="Image result for what is one-hot encod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4463" y="3832617"/>
            <a:ext cx="8408194" cy="275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Ordinal attributes</a:t>
            </a:r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body" idx="1"/>
          </p:nvPr>
        </p:nvSpPr>
        <p:spPr>
          <a:xfrm>
            <a:off x="576921" y="1073150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Ordinal attribute: an ordinal attribute is like a nominal attribute, but its values have a numerical ordering.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Age attribute with values: Young, MiddleAge and Old. They are ordered.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Common approach to standardization: treat is as an interval-scaled attribute.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HIERARCHICAL CLUSTERING</a:t>
            </a: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Hierarchical Clustering</a:t>
            </a:r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basic types of hierarchical clustering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Agglomerative clustering (bottom to top)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Divisive clustering (top to bottom)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on a pre-defined distance measure and linkage criterion we split (divisive) and merge (agglomerative) clusters depending on the type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on greedy search, therefore very slow and not scalable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Distance measures and linkage criteria have a big influence on the outcome of clusters!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Hierarchical Clustering (2)</a:t>
            </a:r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Linkage types: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Single linkage (single minimal distance)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Complete linkage (maximal minimal distance)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Average linkage (minimal average distance)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problems can occur. (e.g. chaining effects)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6457949" y="4083049"/>
            <a:ext cx="1358900" cy="1358900"/>
          </a:xfrm>
          <a:custGeom>
            <a:avLst/>
            <a:gdLst/>
            <a:ahLst/>
            <a:cxnLst/>
            <a:rect l="l" t="t" r="r" b="b"/>
            <a:pathLst>
              <a:path w="1358900" h="1358900" extrusionOk="0">
                <a:moveTo>
                  <a:pt x="1159894" y="199006"/>
                </a:moveTo>
                <a:lnTo>
                  <a:pt x="1197705" y="240003"/>
                </a:lnTo>
                <a:lnTo>
                  <a:pt x="1231536" y="283225"/>
                </a:lnTo>
                <a:lnTo>
                  <a:pt x="1261387" y="328426"/>
                </a:lnTo>
                <a:lnTo>
                  <a:pt x="1287258" y="375357"/>
                </a:lnTo>
                <a:lnTo>
                  <a:pt x="1309149" y="423772"/>
                </a:lnTo>
                <a:lnTo>
                  <a:pt x="1327059" y="473424"/>
                </a:lnTo>
                <a:lnTo>
                  <a:pt x="1340990" y="524065"/>
                </a:lnTo>
                <a:lnTo>
                  <a:pt x="1350940" y="575448"/>
                </a:lnTo>
                <a:lnTo>
                  <a:pt x="1356910" y="627325"/>
                </a:lnTo>
                <a:lnTo>
                  <a:pt x="1358900" y="679450"/>
                </a:lnTo>
                <a:lnTo>
                  <a:pt x="1356910" y="731574"/>
                </a:lnTo>
                <a:lnTo>
                  <a:pt x="1350940" y="783452"/>
                </a:lnTo>
                <a:lnTo>
                  <a:pt x="1340990" y="834835"/>
                </a:lnTo>
                <a:lnTo>
                  <a:pt x="1327059" y="885475"/>
                </a:lnTo>
                <a:lnTo>
                  <a:pt x="1309149" y="935127"/>
                </a:lnTo>
                <a:lnTo>
                  <a:pt x="1287258" y="983542"/>
                </a:lnTo>
                <a:lnTo>
                  <a:pt x="1261387" y="1030474"/>
                </a:lnTo>
                <a:lnTo>
                  <a:pt x="1231536" y="1075675"/>
                </a:lnTo>
                <a:lnTo>
                  <a:pt x="1197705" y="1118897"/>
                </a:lnTo>
                <a:lnTo>
                  <a:pt x="1159894" y="1159893"/>
                </a:lnTo>
                <a:lnTo>
                  <a:pt x="1118897" y="1197705"/>
                </a:lnTo>
                <a:lnTo>
                  <a:pt x="1075675" y="1231536"/>
                </a:lnTo>
                <a:lnTo>
                  <a:pt x="1030474" y="1261387"/>
                </a:lnTo>
                <a:lnTo>
                  <a:pt x="983543" y="1287258"/>
                </a:lnTo>
                <a:lnTo>
                  <a:pt x="935127" y="1309148"/>
                </a:lnTo>
                <a:lnTo>
                  <a:pt x="885476" y="1327059"/>
                </a:lnTo>
                <a:lnTo>
                  <a:pt x="834835" y="1340990"/>
                </a:lnTo>
                <a:lnTo>
                  <a:pt x="783452" y="1350940"/>
                </a:lnTo>
                <a:lnTo>
                  <a:pt x="731575" y="1356910"/>
                </a:lnTo>
                <a:lnTo>
                  <a:pt x="679450" y="1358900"/>
                </a:lnTo>
                <a:lnTo>
                  <a:pt x="627325" y="1356910"/>
                </a:lnTo>
                <a:lnTo>
                  <a:pt x="575448" y="1350940"/>
                </a:lnTo>
                <a:lnTo>
                  <a:pt x="524065" y="1340990"/>
                </a:lnTo>
                <a:lnTo>
                  <a:pt x="473424" y="1327059"/>
                </a:lnTo>
                <a:lnTo>
                  <a:pt x="423773" y="1309148"/>
                </a:lnTo>
                <a:lnTo>
                  <a:pt x="375358" y="1287258"/>
                </a:lnTo>
                <a:lnTo>
                  <a:pt x="328426" y="1261387"/>
                </a:lnTo>
                <a:lnTo>
                  <a:pt x="283226" y="1231536"/>
                </a:lnTo>
                <a:lnTo>
                  <a:pt x="240003" y="1197705"/>
                </a:lnTo>
                <a:lnTo>
                  <a:pt x="199007" y="1159893"/>
                </a:lnTo>
                <a:lnTo>
                  <a:pt x="161195" y="1118897"/>
                </a:lnTo>
                <a:lnTo>
                  <a:pt x="127364" y="1075675"/>
                </a:lnTo>
                <a:lnTo>
                  <a:pt x="97513" y="1030474"/>
                </a:lnTo>
                <a:lnTo>
                  <a:pt x="71642" y="983542"/>
                </a:lnTo>
                <a:lnTo>
                  <a:pt x="49751" y="935127"/>
                </a:lnTo>
                <a:lnTo>
                  <a:pt x="31841" y="885475"/>
                </a:lnTo>
                <a:lnTo>
                  <a:pt x="17910" y="834835"/>
                </a:lnTo>
                <a:lnTo>
                  <a:pt x="7960" y="783452"/>
                </a:lnTo>
                <a:lnTo>
                  <a:pt x="1990" y="731574"/>
                </a:lnTo>
                <a:lnTo>
                  <a:pt x="0" y="679450"/>
                </a:lnTo>
                <a:lnTo>
                  <a:pt x="1990" y="627325"/>
                </a:lnTo>
                <a:lnTo>
                  <a:pt x="7960" y="575448"/>
                </a:lnTo>
                <a:lnTo>
                  <a:pt x="17910" y="524065"/>
                </a:lnTo>
                <a:lnTo>
                  <a:pt x="31841" y="473424"/>
                </a:lnTo>
                <a:lnTo>
                  <a:pt x="49751" y="423772"/>
                </a:lnTo>
                <a:lnTo>
                  <a:pt x="71642" y="375357"/>
                </a:lnTo>
                <a:lnTo>
                  <a:pt x="97513" y="328426"/>
                </a:lnTo>
                <a:lnTo>
                  <a:pt x="127364" y="283225"/>
                </a:lnTo>
                <a:lnTo>
                  <a:pt x="161195" y="240003"/>
                </a:lnTo>
                <a:lnTo>
                  <a:pt x="199007" y="199006"/>
                </a:lnTo>
                <a:lnTo>
                  <a:pt x="240003" y="161195"/>
                </a:lnTo>
                <a:lnTo>
                  <a:pt x="283226" y="127364"/>
                </a:lnTo>
                <a:lnTo>
                  <a:pt x="328426" y="97513"/>
                </a:lnTo>
                <a:lnTo>
                  <a:pt x="375358" y="71642"/>
                </a:lnTo>
                <a:lnTo>
                  <a:pt x="423773" y="49751"/>
                </a:lnTo>
                <a:lnTo>
                  <a:pt x="473424" y="31841"/>
                </a:lnTo>
                <a:lnTo>
                  <a:pt x="524065" y="17910"/>
                </a:lnTo>
                <a:lnTo>
                  <a:pt x="575448" y="7960"/>
                </a:lnTo>
                <a:lnTo>
                  <a:pt x="627325" y="1990"/>
                </a:lnTo>
                <a:lnTo>
                  <a:pt x="679450" y="0"/>
                </a:lnTo>
                <a:lnTo>
                  <a:pt x="731575" y="1990"/>
                </a:lnTo>
                <a:lnTo>
                  <a:pt x="783452" y="7960"/>
                </a:lnTo>
                <a:lnTo>
                  <a:pt x="834835" y="17910"/>
                </a:lnTo>
                <a:lnTo>
                  <a:pt x="885476" y="31841"/>
                </a:lnTo>
                <a:lnTo>
                  <a:pt x="935127" y="49751"/>
                </a:lnTo>
                <a:lnTo>
                  <a:pt x="983543" y="71642"/>
                </a:lnTo>
                <a:lnTo>
                  <a:pt x="1030474" y="97513"/>
                </a:lnTo>
                <a:lnTo>
                  <a:pt x="1075675" y="127364"/>
                </a:lnTo>
                <a:lnTo>
                  <a:pt x="1118897" y="161195"/>
                </a:lnTo>
                <a:lnTo>
                  <a:pt x="1159894" y="199006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9328150" y="414654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 extrusionOk="0">
                <a:moveTo>
                  <a:pt x="737128" y="126471"/>
                </a:moveTo>
                <a:lnTo>
                  <a:pt x="782658" y="179994"/>
                </a:lnTo>
                <a:lnTo>
                  <a:pt x="818070" y="238545"/>
                </a:lnTo>
                <a:lnTo>
                  <a:pt x="843365" y="300868"/>
                </a:lnTo>
                <a:lnTo>
                  <a:pt x="858541" y="365705"/>
                </a:lnTo>
                <a:lnTo>
                  <a:pt x="863600" y="431800"/>
                </a:lnTo>
                <a:lnTo>
                  <a:pt x="862335" y="464926"/>
                </a:lnTo>
                <a:lnTo>
                  <a:pt x="852218" y="530549"/>
                </a:lnTo>
                <a:lnTo>
                  <a:pt x="831982" y="594286"/>
                </a:lnTo>
                <a:lnTo>
                  <a:pt x="801629" y="654881"/>
                </a:lnTo>
                <a:lnTo>
                  <a:pt x="761158" y="711074"/>
                </a:lnTo>
                <a:lnTo>
                  <a:pt x="711074" y="761158"/>
                </a:lnTo>
                <a:lnTo>
                  <a:pt x="654881" y="801629"/>
                </a:lnTo>
                <a:lnTo>
                  <a:pt x="594286" y="831982"/>
                </a:lnTo>
                <a:lnTo>
                  <a:pt x="530549" y="852218"/>
                </a:lnTo>
                <a:lnTo>
                  <a:pt x="464926" y="862335"/>
                </a:lnTo>
                <a:lnTo>
                  <a:pt x="431800" y="863600"/>
                </a:lnTo>
                <a:lnTo>
                  <a:pt x="398674" y="862335"/>
                </a:lnTo>
                <a:lnTo>
                  <a:pt x="333051" y="852218"/>
                </a:lnTo>
                <a:lnTo>
                  <a:pt x="269313" y="831982"/>
                </a:lnTo>
                <a:lnTo>
                  <a:pt x="208719" y="801629"/>
                </a:lnTo>
                <a:lnTo>
                  <a:pt x="152525" y="761158"/>
                </a:lnTo>
                <a:lnTo>
                  <a:pt x="102442" y="711074"/>
                </a:lnTo>
                <a:lnTo>
                  <a:pt x="61971" y="654881"/>
                </a:lnTo>
                <a:lnTo>
                  <a:pt x="31617" y="594286"/>
                </a:lnTo>
                <a:lnTo>
                  <a:pt x="11382" y="530549"/>
                </a:lnTo>
                <a:lnTo>
                  <a:pt x="1264" y="464926"/>
                </a:lnTo>
                <a:lnTo>
                  <a:pt x="0" y="431800"/>
                </a:lnTo>
                <a:lnTo>
                  <a:pt x="1264" y="398674"/>
                </a:lnTo>
                <a:lnTo>
                  <a:pt x="11382" y="333051"/>
                </a:lnTo>
                <a:lnTo>
                  <a:pt x="31617" y="269313"/>
                </a:lnTo>
                <a:lnTo>
                  <a:pt x="61971" y="208719"/>
                </a:lnTo>
                <a:lnTo>
                  <a:pt x="102442" y="152525"/>
                </a:lnTo>
                <a:lnTo>
                  <a:pt x="152525" y="102442"/>
                </a:lnTo>
                <a:lnTo>
                  <a:pt x="208719" y="61971"/>
                </a:lnTo>
                <a:lnTo>
                  <a:pt x="269313" y="31617"/>
                </a:lnTo>
                <a:lnTo>
                  <a:pt x="333051" y="11382"/>
                </a:lnTo>
                <a:lnTo>
                  <a:pt x="398674" y="1264"/>
                </a:lnTo>
                <a:lnTo>
                  <a:pt x="431800" y="0"/>
                </a:lnTo>
                <a:lnTo>
                  <a:pt x="464926" y="1264"/>
                </a:lnTo>
                <a:lnTo>
                  <a:pt x="530549" y="11382"/>
                </a:lnTo>
                <a:lnTo>
                  <a:pt x="594286" y="31617"/>
                </a:lnTo>
                <a:lnTo>
                  <a:pt x="654881" y="61971"/>
                </a:lnTo>
                <a:lnTo>
                  <a:pt x="711074" y="102442"/>
                </a:lnTo>
                <a:lnTo>
                  <a:pt x="737128" y="126471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9277350" y="221614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 extrusionOk="0">
                <a:moveTo>
                  <a:pt x="737128" y="126471"/>
                </a:moveTo>
                <a:lnTo>
                  <a:pt x="782658" y="179993"/>
                </a:lnTo>
                <a:lnTo>
                  <a:pt x="818070" y="238545"/>
                </a:lnTo>
                <a:lnTo>
                  <a:pt x="843365" y="300868"/>
                </a:lnTo>
                <a:lnTo>
                  <a:pt x="858541" y="365705"/>
                </a:lnTo>
                <a:lnTo>
                  <a:pt x="863600" y="431800"/>
                </a:lnTo>
                <a:lnTo>
                  <a:pt x="862335" y="464926"/>
                </a:lnTo>
                <a:lnTo>
                  <a:pt x="852218" y="530549"/>
                </a:lnTo>
                <a:lnTo>
                  <a:pt x="831982" y="594286"/>
                </a:lnTo>
                <a:lnTo>
                  <a:pt x="801629" y="654880"/>
                </a:lnTo>
                <a:lnTo>
                  <a:pt x="761158" y="711074"/>
                </a:lnTo>
                <a:lnTo>
                  <a:pt x="711074" y="761158"/>
                </a:lnTo>
                <a:lnTo>
                  <a:pt x="654881" y="801629"/>
                </a:lnTo>
                <a:lnTo>
                  <a:pt x="594286" y="831982"/>
                </a:lnTo>
                <a:lnTo>
                  <a:pt x="530549" y="852218"/>
                </a:lnTo>
                <a:lnTo>
                  <a:pt x="464926" y="862335"/>
                </a:lnTo>
                <a:lnTo>
                  <a:pt x="431800" y="863600"/>
                </a:lnTo>
                <a:lnTo>
                  <a:pt x="398674" y="862335"/>
                </a:lnTo>
                <a:lnTo>
                  <a:pt x="333051" y="852218"/>
                </a:lnTo>
                <a:lnTo>
                  <a:pt x="269313" y="831982"/>
                </a:lnTo>
                <a:lnTo>
                  <a:pt x="208719" y="801629"/>
                </a:lnTo>
                <a:lnTo>
                  <a:pt x="152525" y="761158"/>
                </a:lnTo>
                <a:lnTo>
                  <a:pt x="102442" y="711074"/>
                </a:lnTo>
                <a:lnTo>
                  <a:pt x="61971" y="654880"/>
                </a:lnTo>
                <a:lnTo>
                  <a:pt x="31617" y="594286"/>
                </a:lnTo>
                <a:lnTo>
                  <a:pt x="11382" y="530549"/>
                </a:lnTo>
                <a:lnTo>
                  <a:pt x="1264" y="464926"/>
                </a:lnTo>
                <a:lnTo>
                  <a:pt x="0" y="431800"/>
                </a:lnTo>
                <a:lnTo>
                  <a:pt x="1264" y="398674"/>
                </a:lnTo>
                <a:lnTo>
                  <a:pt x="11382" y="333051"/>
                </a:lnTo>
                <a:lnTo>
                  <a:pt x="31617" y="269313"/>
                </a:lnTo>
                <a:lnTo>
                  <a:pt x="61971" y="208719"/>
                </a:lnTo>
                <a:lnTo>
                  <a:pt x="102442" y="152525"/>
                </a:lnTo>
                <a:lnTo>
                  <a:pt x="152525" y="102442"/>
                </a:lnTo>
                <a:lnTo>
                  <a:pt x="208719" y="61971"/>
                </a:lnTo>
                <a:lnTo>
                  <a:pt x="269313" y="31617"/>
                </a:lnTo>
                <a:lnTo>
                  <a:pt x="333051" y="11382"/>
                </a:lnTo>
                <a:lnTo>
                  <a:pt x="398674" y="1264"/>
                </a:lnTo>
                <a:lnTo>
                  <a:pt x="431800" y="0"/>
                </a:lnTo>
                <a:lnTo>
                  <a:pt x="464926" y="1264"/>
                </a:lnTo>
                <a:lnTo>
                  <a:pt x="530549" y="11382"/>
                </a:lnTo>
                <a:lnTo>
                  <a:pt x="594286" y="31617"/>
                </a:lnTo>
                <a:lnTo>
                  <a:pt x="654881" y="61971"/>
                </a:lnTo>
                <a:lnTo>
                  <a:pt x="711074" y="102442"/>
                </a:lnTo>
                <a:lnTo>
                  <a:pt x="737128" y="126471"/>
                </a:lnTo>
              </a:path>
            </a:pathLst>
          </a:custGeom>
          <a:noFill/>
          <a:ln w="12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407149" y="2152649"/>
            <a:ext cx="1358900" cy="1358900"/>
          </a:xfrm>
          <a:custGeom>
            <a:avLst/>
            <a:gdLst/>
            <a:ahLst/>
            <a:cxnLst/>
            <a:rect l="l" t="t" r="r" b="b"/>
            <a:pathLst>
              <a:path w="1358900" h="1358900" extrusionOk="0">
                <a:moveTo>
                  <a:pt x="1159894" y="199007"/>
                </a:moveTo>
                <a:lnTo>
                  <a:pt x="1197705" y="240003"/>
                </a:lnTo>
                <a:lnTo>
                  <a:pt x="1231536" y="283225"/>
                </a:lnTo>
                <a:lnTo>
                  <a:pt x="1261387" y="328426"/>
                </a:lnTo>
                <a:lnTo>
                  <a:pt x="1287258" y="375357"/>
                </a:lnTo>
                <a:lnTo>
                  <a:pt x="1309149" y="423773"/>
                </a:lnTo>
                <a:lnTo>
                  <a:pt x="1327059" y="473424"/>
                </a:lnTo>
                <a:lnTo>
                  <a:pt x="1340990" y="524065"/>
                </a:lnTo>
                <a:lnTo>
                  <a:pt x="1350940" y="575448"/>
                </a:lnTo>
                <a:lnTo>
                  <a:pt x="1356910" y="627325"/>
                </a:lnTo>
                <a:lnTo>
                  <a:pt x="1358900" y="679450"/>
                </a:lnTo>
                <a:lnTo>
                  <a:pt x="1356910" y="731575"/>
                </a:lnTo>
                <a:lnTo>
                  <a:pt x="1350940" y="783452"/>
                </a:lnTo>
                <a:lnTo>
                  <a:pt x="1340990" y="834835"/>
                </a:lnTo>
                <a:lnTo>
                  <a:pt x="1327059" y="885476"/>
                </a:lnTo>
                <a:lnTo>
                  <a:pt x="1309149" y="935127"/>
                </a:lnTo>
                <a:lnTo>
                  <a:pt x="1287258" y="983543"/>
                </a:lnTo>
                <a:lnTo>
                  <a:pt x="1261387" y="1030474"/>
                </a:lnTo>
                <a:lnTo>
                  <a:pt x="1231536" y="1075675"/>
                </a:lnTo>
                <a:lnTo>
                  <a:pt x="1197705" y="1118897"/>
                </a:lnTo>
                <a:lnTo>
                  <a:pt x="1159894" y="1159894"/>
                </a:lnTo>
                <a:lnTo>
                  <a:pt x="1118897" y="1197705"/>
                </a:lnTo>
                <a:lnTo>
                  <a:pt x="1075675" y="1231536"/>
                </a:lnTo>
                <a:lnTo>
                  <a:pt x="1030474" y="1261387"/>
                </a:lnTo>
                <a:lnTo>
                  <a:pt x="983543" y="1287258"/>
                </a:lnTo>
                <a:lnTo>
                  <a:pt x="935127" y="1309149"/>
                </a:lnTo>
                <a:lnTo>
                  <a:pt x="885476" y="1327059"/>
                </a:lnTo>
                <a:lnTo>
                  <a:pt x="834835" y="1340990"/>
                </a:lnTo>
                <a:lnTo>
                  <a:pt x="783452" y="1350940"/>
                </a:lnTo>
                <a:lnTo>
                  <a:pt x="731575" y="1356910"/>
                </a:lnTo>
                <a:lnTo>
                  <a:pt x="679450" y="1358900"/>
                </a:lnTo>
                <a:lnTo>
                  <a:pt x="627325" y="1356910"/>
                </a:lnTo>
                <a:lnTo>
                  <a:pt x="575448" y="1350940"/>
                </a:lnTo>
                <a:lnTo>
                  <a:pt x="524065" y="1340990"/>
                </a:lnTo>
                <a:lnTo>
                  <a:pt x="473424" y="1327059"/>
                </a:lnTo>
                <a:lnTo>
                  <a:pt x="423773" y="1309149"/>
                </a:lnTo>
                <a:lnTo>
                  <a:pt x="375358" y="1287258"/>
                </a:lnTo>
                <a:lnTo>
                  <a:pt x="328426" y="1261387"/>
                </a:lnTo>
                <a:lnTo>
                  <a:pt x="283226" y="1231536"/>
                </a:lnTo>
                <a:lnTo>
                  <a:pt x="240003" y="1197705"/>
                </a:lnTo>
                <a:lnTo>
                  <a:pt x="199007" y="1159894"/>
                </a:lnTo>
                <a:lnTo>
                  <a:pt x="161195" y="1118897"/>
                </a:lnTo>
                <a:lnTo>
                  <a:pt x="127364" y="1075675"/>
                </a:lnTo>
                <a:lnTo>
                  <a:pt x="97513" y="1030474"/>
                </a:lnTo>
                <a:lnTo>
                  <a:pt x="71642" y="983543"/>
                </a:lnTo>
                <a:lnTo>
                  <a:pt x="49751" y="935127"/>
                </a:lnTo>
                <a:lnTo>
                  <a:pt x="31841" y="885476"/>
                </a:lnTo>
                <a:lnTo>
                  <a:pt x="17910" y="834835"/>
                </a:lnTo>
                <a:lnTo>
                  <a:pt x="7960" y="783452"/>
                </a:lnTo>
                <a:lnTo>
                  <a:pt x="1990" y="731575"/>
                </a:lnTo>
                <a:lnTo>
                  <a:pt x="0" y="679450"/>
                </a:lnTo>
                <a:lnTo>
                  <a:pt x="1990" y="627325"/>
                </a:lnTo>
                <a:lnTo>
                  <a:pt x="7960" y="575448"/>
                </a:lnTo>
                <a:lnTo>
                  <a:pt x="17910" y="524065"/>
                </a:lnTo>
                <a:lnTo>
                  <a:pt x="31841" y="473424"/>
                </a:lnTo>
                <a:lnTo>
                  <a:pt x="49751" y="423773"/>
                </a:lnTo>
                <a:lnTo>
                  <a:pt x="71642" y="375357"/>
                </a:lnTo>
                <a:lnTo>
                  <a:pt x="97513" y="328426"/>
                </a:lnTo>
                <a:lnTo>
                  <a:pt x="127364" y="283225"/>
                </a:lnTo>
                <a:lnTo>
                  <a:pt x="161195" y="240003"/>
                </a:lnTo>
                <a:lnTo>
                  <a:pt x="199007" y="199007"/>
                </a:lnTo>
                <a:lnTo>
                  <a:pt x="240003" y="161195"/>
                </a:lnTo>
                <a:lnTo>
                  <a:pt x="283226" y="127364"/>
                </a:lnTo>
                <a:lnTo>
                  <a:pt x="328426" y="97513"/>
                </a:lnTo>
                <a:lnTo>
                  <a:pt x="375358" y="71642"/>
                </a:lnTo>
                <a:lnTo>
                  <a:pt x="423773" y="49751"/>
                </a:lnTo>
                <a:lnTo>
                  <a:pt x="473424" y="31841"/>
                </a:lnTo>
                <a:lnTo>
                  <a:pt x="524065" y="17910"/>
                </a:lnTo>
                <a:lnTo>
                  <a:pt x="575448" y="7960"/>
                </a:lnTo>
                <a:lnTo>
                  <a:pt x="627325" y="1990"/>
                </a:lnTo>
                <a:lnTo>
                  <a:pt x="679450" y="0"/>
                </a:lnTo>
                <a:lnTo>
                  <a:pt x="731575" y="1990"/>
                </a:lnTo>
                <a:lnTo>
                  <a:pt x="783452" y="7960"/>
                </a:lnTo>
                <a:lnTo>
                  <a:pt x="834835" y="17910"/>
                </a:lnTo>
                <a:lnTo>
                  <a:pt x="885476" y="31841"/>
                </a:lnTo>
                <a:lnTo>
                  <a:pt x="935127" y="49751"/>
                </a:lnTo>
                <a:lnTo>
                  <a:pt x="983543" y="71642"/>
                </a:lnTo>
                <a:lnTo>
                  <a:pt x="1030474" y="97513"/>
                </a:lnTo>
                <a:lnTo>
                  <a:pt x="1075675" y="127364"/>
                </a:lnTo>
                <a:lnTo>
                  <a:pt x="1118897" y="161195"/>
                </a:lnTo>
                <a:lnTo>
                  <a:pt x="1159894" y="199007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6959600" y="3016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6959600" y="3016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7251700" y="28765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7251700" y="28765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724650" y="2533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6724650" y="2533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9467850" y="26733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9467850" y="26733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9759950" y="2533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9759950" y="2533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6390096" y="1838449"/>
            <a:ext cx="110109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linkage: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7010400" y="4946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7010400" y="49466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7302500" y="48069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/>
          <p:cNvSpPr/>
          <p:nvPr/>
        </p:nvSpPr>
        <p:spPr>
          <a:xfrm>
            <a:off x="7302500" y="48069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6775450" y="44640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/>
          <p:nvPr/>
        </p:nvSpPr>
        <p:spPr>
          <a:xfrm>
            <a:off x="6775450" y="44640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2"/>
          <p:cNvSpPr/>
          <p:nvPr/>
        </p:nvSpPr>
        <p:spPr>
          <a:xfrm>
            <a:off x="9518650" y="4603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2"/>
          <p:cNvSpPr/>
          <p:nvPr/>
        </p:nvSpPr>
        <p:spPr>
          <a:xfrm>
            <a:off x="9518650" y="4603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9810750" y="44640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9810750" y="44640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6392205" y="3768849"/>
            <a:ext cx="133858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 linkage: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7385024" y="2743251"/>
            <a:ext cx="2077085" cy="190500"/>
          </a:xfrm>
          <a:custGeom>
            <a:avLst/>
            <a:gdLst/>
            <a:ahLst/>
            <a:cxnLst/>
            <a:rect l="l" t="t" r="r" b="b"/>
            <a:pathLst>
              <a:path w="2077084" h="190500" extrusionOk="0">
                <a:moveTo>
                  <a:pt x="0" y="190395"/>
                </a:moveTo>
                <a:lnTo>
                  <a:pt x="2076503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6908800" y="4527550"/>
            <a:ext cx="2895600" cy="0"/>
          </a:xfrm>
          <a:custGeom>
            <a:avLst/>
            <a:gdLst/>
            <a:ahLst/>
            <a:cxnLst/>
            <a:rect l="l" t="t" r="r" b="b"/>
            <a:pathLst>
              <a:path w="2895600" h="120000" extrusionOk="0">
                <a:moveTo>
                  <a:pt x="0" y="0"/>
                </a:moveTo>
                <a:lnTo>
                  <a:pt x="289560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Dendrogram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4989717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Tree diagrams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Dendrograms are used to visualize distances and clusters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Useful for analyzing hierarchical clusters with different cut-offs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6442895" y="1902651"/>
            <a:ext cx="4443095" cy="3174365"/>
          </a:xfrm>
          <a:custGeom>
            <a:avLst/>
            <a:gdLst/>
            <a:ahLst/>
            <a:cxnLst/>
            <a:rect l="l" t="t" r="r" b="b"/>
            <a:pathLst>
              <a:path w="4443095" h="3174365" extrusionOk="0">
                <a:moveTo>
                  <a:pt x="0" y="0"/>
                </a:moveTo>
                <a:lnTo>
                  <a:pt x="4442990" y="0"/>
                </a:lnTo>
                <a:lnTo>
                  <a:pt x="4442990" y="3174288"/>
                </a:lnTo>
                <a:lnTo>
                  <a:pt x="0" y="317428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7326187" y="4924051"/>
            <a:ext cx="153035" cy="153035"/>
          </a:xfrm>
          <a:custGeom>
            <a:avLst/>
            <a:gdLst/>
            <a:ahLst/>
            <a:cxnLst/>
            <a:rect l="l" t="t" r="r" b="b"/>
            <a:pathLst>
              <a:path w="153035" h="153035" extrusionOk="0">
                <a:moveTo>
                  <a:pt x="0" y="152888"/>
                </a:moveTo>
                <a:lnTo>
                  <a:pt x="0" y="0"/>
                </a:lnTo>
                <a:lnTo>
                  <a:pt x="152891" y="0"/>
                </a:lnTo>
                <a:lnTo>
                  <a:pt x="152891" y="152888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3"/>
          <p:cNvSpPr/>
          <p:nvPr/>
        </p:nvSpPr>
        <p:spPr>
          <a:xfrm>
            <a:off x="7988372" y="4916409"/>
            <a:ext cx="153035" cy="160655"/>
          </a:xfrm>
          <a:custGeom>
            <a:avLst/>
            <a:gdLst/>
            <a:ahLst/>
            <a:cxnLst/>
            <a:rect l="l" t="t" r="r" b="b"/>
            <a:pathLst>
              <a:path w="153035" h="160654" extrusionOk="0">
                <a:moveTo>
                  <a:pt x="0" y="160530"/>
                </a:moveTo>
                <a:lnTo>
                  <a:pt x="0" y="0"/>
                </a:lnTo>
                <a:lnTo>
                  <a:pt x="152889" y="0"/>
                </a:lnTo>
                <a:lnTo>
                  <a:pt x="152889" y="160530"/>
                </a:lnTo>
              </a:path>
            </a:pathLst>
          </a:custGeom>
          <a:noFill/>
          <a:ln w="17150" cap="flat" cmpd="sng">
            <a:solidFill>
              <a:srgbClr val="3068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/>
          <p:nvPr/>
        </p:nvSpPr>
        <p:spPr>
          <a:xfrm>
            <a:off x="6902859" y="4817031"/>
            <a:ext cx="153035" cy="260350"/>
          </a:xfrm>
          <a:custGeom>
            <a:avLst/>
            <a:gdLst/>
            <a:ahLst/>
            <a:cxnLst/>
            <a:rect l="l" t="t" r="r" b="b"/>
            <a:pathLst>
              <a:path w="153035" h="260350" extrusionOk="0">
                <a:moveTo>
                  <a:pt x="0" y="259907"/>
                </a:moveTo>
                <a:lnTo>
                  <a:pt x="0" y="0"/>
                </a:lnTo>
                <a:lnTo>
                  <a:pt x="152890" y="0"/>
                </a:lnTo>
                <a:lnTo>
                  <a:pt x="152890" y="259907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10151753" y="4817031"/>
            <a:ext cx="153035" cy="260350"/>
          </a:xfrm>
          <a:custGeom>
            <a:avLst/>
            <a:gdLst/>
            <a:ahLst/>
            <a:cxnLst/>
            <a:rect l="l" t="t" r="r" b="b"/>
            <a:pathLst>
              <a:path w="153034" h="260350" extrusionOk="0">
                <a:moveTo>
                  <a:pt x="0" y="259907"/>
                </a:moveTo>
                <a:lnTo>
                  <a:pt x="0" y="0"/>
                </a:lnTo>
                <a:lnTo>
                  <a:pt x="152889" y="0"/>
                </a:lnTo>
                <a:lnTo>
                  <a:pt x="152889" y="259907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3"/>
          <p:cNvSpPr/>
          <p:nvPr/>
        </p:nvSpPr>
        <p:spPr>
          <a:xfrm>
            <a:off x="8760460" y="4794096"/>
            <a:ext cx="153035" cy="283210"/>
          </a:xfrm>
          <a:custGeom>
            <a:avLst/>
            <a:gdLst/>
            <a:ahLst/>
            <a:cxnLst/>
            <a:rect l="l" t="t" r="r" b="b"/>
            <a:pathLst>
              <a:path w="153034" h="283210" extrusionOk="0">
                <a:moveTo>
                  <a:pt x="0" y="282841"/>
                </a:moveTo>
                <a:lnTo>
                  <a:pt x="0" y="0"/>
                </a:lnTo>
                <a:lnTo>
                  <a:pt x="152888" y="0"/>
                </a:lnTo>
                <a:lnTo>
                  <a:pt x="152888" y="282841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9838334" y="4755879"/>
            <a:ext cx="160655" cy="321310"/>
          </a:xfrm>
          <a:custGeom>
            <a:avLst/>
            <a:gdLst/>
            <a:ahLst/>
            <a:cxnLst/>
            <a:rect l="l" t="t" r="r" b="b"/>
            <a:pathLst>
              <a:path w="160654" h="321310" extrusionOk="0">
                <a:moveTo>
                  <a:pt x="0" y="321059"/>
                </a:moveTo>
                <a:lnTo>
                  <a:pt x="0" y="0"/>
                </a:lnTo>
                <a:lnTo>
                  <a:pt x="160530" y="0"/>
                </a:lnTo>
                <a:lnTo>
                  <a:pt x="160530" y="321059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7674951" y="4740586"/>
            <a:ext cx="160655" cy="336550"/>
          </a:xfrm>
          <a:custGeom>
            <a:avLst/>
            <a:gdLst/>
            <a:ahLst/>
            <a:cxnLst/>
            <a:rect l="l" t="t" r="r" b="b"/>
            <a:pathLst>
              <a:path w="160654" h="336550" extrusionOk="0">
                <a:moveTo>
                  <a:pt x="0" y="336352"/>
                </a:moveTo>
                <a:lnTo>
                  <a:pt x="0" y="0"/>
                </a:lnTo>
                <a:lnTo>
                  <a:pt x="160531" y="0"/>
                </a:lnTo>
                <a:lnTo>
                  <a:pt x="160531" y="336352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3"/>
          <p:cNvSpPr/>
          <p:nvPr/>
        </p:nvSpPr>
        <p:spPr>
          <a:xfrm>
            <a:off x="8064816" y="4725295"/>
            <a:ext cx="229870" cy="351790"/>
          </a:xfrm>
          <a:custGeom>
            <a:avLst/>
            <a:gdLst/>
            <a:ahLst/>
            <a:cxnLst/>
            <a:rect l="l" t="t" r="r" b="b"/>
            <a:pathLst>
              <a:path w="229870" h="351789" extrusionOk="0">
                <a:moveTo>
                  <a:pt x="0" y="191113"/>
                </a:moveTo>
                <a:lnTo>
                  <a:pt x="0" y="0"/>
                </a:lnTo>
                <a:lnTo>
                  <a:pt x="229332" y="0"/>
                </a:lnTo>
                <a:lnTo>
                  <a:pt x="229332" y="351643"/>
                </a:lnTo>
              </a:path>
            </a:pathLst>
          </a:custGeom>
          <a:noFill/>
          <a:ln w="17150" cap="flat" cmpd="sng">
            <a:solidFill>
              <a:srgbClr val="3068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3"/>
          <p:cNvSpPr/>
          <p:nvPr/>
        </p:nvSpPr>
        <p:spPr>
          <a:xfrm>
            <a:off x="10457533" y="4717653"/>
            <a:ext cx="160655" cy="359410"/>
          </a:xfrm>
          <a:custGeom>
            <a:avLst/>
            <a:gdLst/>
            <a:ahLst/>
            <a:cxnLst/>
            <a:rect l="l" t="t" r="r" b="b"/>
            <a:pathLst>
              <a:path w="160654" h="359410" extrusionOk="0">
                <a:moveTo>
                  <a:pt x="0" y="359285"/>
                </a:moveTo>
                <a:lnTo>
                  <a:pt x="0" y="0"/>
                </a:lnTo>
                <a:lnTo>
                  <a:pt x="160537" y="0"/>
                </a:lnTo>
                <a:lnTo>
                  <a:pt x="160537" y="359285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9226776" y="4717653"/>
            <a:ext cx="153035" cy="359410"/>
          </a:xfrm>
          <a:custGeom>
            <a:avLst/>
            <a:gdLst/>
            <a:ahLst/>
            <a:cxnLst/>
            <a:rect l="l" t="t" r="r" b="b"/>
            <a:pathLst>
              <a:path w="153034" h="359410" extrusionOk="0">
                <a:moveTo>
                  <a:pt x="0" y="359285"/>
                </a:moveTo>
                <a:lnTo>
                  <a:pt x="0" y="0"/>
                </a:lnTo>
                <a:lnTo>
                  <a:pt x="152889" y="0"/>
                </a:lnTo>
                <a:lnTo>
                  <a:pt x="152889" y="359285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6673524" y="4671786"/>
            <a:ext cx="306070" cy="252729"/>
          </a:xfrm>
          <a:custGeom>
            <a:avLst/>
            <a:gdLst/>
            <a:ahLst/>
            <a:cxnLst/>
            <a:rect l="l" t="t" r="r" b="b"/>
            <a:pathLst>
              <a:path w="306070" h="252729" extrusionOk="0">
                <a:moveTo>
                  <a:pt x="305780" y="145245"/>
                </a:moveTo>
                <a:lnTo>
                  <a:pt x="305780" y="0"/>
                </a:lnTo>
                <a:lnTo>
                  <a:pt x="0" y="0"/>
                </a:lnTo>
                <a:lnTo>
                  <a:pt x="0" y="252265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7369173" y="4641210"/>
            <a:ext cx="153035" cy="436245"/>
          </a:xfrm>
          <a:custGeom>
            <a:avLst/>
            <a:gdLst/>
            <a:ahLst/>
            <a:cxnLst/>
            <a:rect l="l" t="t" r="r" b="b"/>
            <a:pathLst>
              <a:path w="153035" h="436245" extrusionOk="0">
                <a:moveTo>
                  <a:pt x="0" y="435729"/>
                </a:moveTo>
                <a:lnTo>
                  <a:pt x="0" y="0"/>
                </a:lnTo>
                <a:lnTo>
                  <a:pt x="152889" y="0"/>
                </a:lnTo>
                <a:lnTo>
                  <a:pt x="152889" y="435729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8836903" y="4610633"/>
            <a:ext cx="229870" cy="466725"/>
          </a:xfrm>
          <a:custGeom>
            <a:avLst/>
            <a:gdLst/>
            <a:ahLst/>
            <a:cxnLst/>
            <a:rect l="l" t="t" r="r" b="b"/>
            <a:pathLst>
              <a:path w="229870" h="466725" extrusionOk="0">
                <a:moveTo>
                  <a:pt x="0" y="183463"/>
                </a:moveTo>
                <a:lnTo>
                  <a:pt x="0" y="0"/>
                </a:lnTo>
                <a:lnTo>
                  <a:pt x="229333" y="0"/>
                </a:lnTo>
                <a:lnTo>
                  <a:pt x="229333" y="466305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9922419" y="4580049"/>
            <a:ext cx="306070" cy="237490"/>
          </a:xfrm>
          <a:custGeom>
            <a:avLst/>
            <a:gdLst/>
            <a:ahLst/>
            <a:cxnLst/>
            <a:rect l="l" t="t" r="r" b="b"/>
            <a:pathLst>
              <a:path w="306070" h="237489" extrusionOk="0">
                <a:moveTo>
                  <a:pt x="0" y="175829"/>
                </a:moveTo>
                <a:lnTo>
                  <a:pt x="0" y="0"/>
                </a:lnTo>
                <a:lnTo>
                  <a:pt x="305778" y="0"/>
                </a:lnTo>
                <a:lnTo>
                  <a:pt x="305778" y="236981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6826414" y="4580050"/>
            <a:ext cx="389890" cy="497205"/>
          </a:xfrm>
          <a:custGeom>
            <a:avLst/>
            <a:gdLst/>
            <a:ahLst/>
            <a:cxnLst/>
            <a:rect l="l" t="t" r="r" b="b"/>
            <a:pathLst>
              <a:path w="389889" h="497204" extrusionOk="0">
                <a:moveTo>
                  <a:pt x="389868" y="496889"/>
                </a:moveTo>
                <a:lnTo>
                  <a:pt x="389868" y="0"/>
                </a:lnTo>
                <a:lnTo>
                  <a:pt x="0" y="0"/>
                </a:lnTo>
                <a:lnTo>
                  <a:pt x="0" y="91735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9532555" y="4572416"/>
            <a:ext cx="153035" cy="504825"/>
          </a:xfrm>
          <a:custGeom>
            <a:avLst/>
            <a:gdLst/>
            <a:ahLst/>
            <a:cxnLst/>
            <a:rect l="l" t="t" r="r" b="b"/>
            <a:pathLst>
              <a:path w="153034" h="504825" extrusionOk="0">
                <a:moveTo>
                  <a:pt x="0" y="504523"/>
                </a:moveTo>
                <a:lnTo>
                  <a:pt x="0" y="0"/>
                </a:lnTo>
                <a:lnTo>
                  <a:pt x="152888" y="0"/>
                </a:lnTo>
                <a:lnTo>
                  <a:pt x="152888" y="504523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10533976" y="4541832"/>
            <a:ext cx="237490" cy="535305"/>
          </a:xfrm>
          <a:custGeom>
            <a:avLst/>
            <a:gdLst/>
            <a:ahLst/>
            <a:cxnLst/>
            <a:rect l="l" t="t" r="r" b="b"/>
            <a:pathLst>
              <a:path w="237490" h="535304" extrusionOk="0">
                <a:moveTo>
                  <a:pt x="0" y="175821"/>
                </a:moveTo>
                <a:lnTo>
                  <a:pt x="0" y="0"/>
                </a:lnTo>
                <a:lnTo>
                  <a:pt x="236976" y="0"/>
                </a:lnTo>
                <a:lnTo>
                  <a:pt x="236976" y="535107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8179478" y="4312499"/>
            <a:ext cx="267970" cy="764540"/>
          </a:xfrm>
          <a:custGeom>
            <a:avLst/>
            <a:gdLst/>
            <a:ahLst/>
            <a:cxnLst/>
            <a:rect l="l" t="t" r="r" b="b"/>
            <a:pathLst>
              <a:path w="267970" h="764539" extrusionOk="0">
                <a:moveTo>
                  <a:pt x="0" y="412795"/>
                </a:moveTo>
                <a:lnTo>
                  <a:pt x="0" y="0"/>
                </a:lnTo>
                <a:lnTo>
                  <a:pt x="267559" y="0"/>
                </a:lnTo>
                <a:lnTo>
                  <a:pt x="267559" y="764439"/>
                </a:lnTo>
              </a:path>
            </a:pathLst>
          </a:custGeom>
          <a:noFill/>
          <a:ln w="17150" cap="flat" cmpd="sng">
            <a:solidFill>
              <a:srgbClr val="3068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9303221" y="4174904"/>
            <a:ext cx="306070" cy="542925"/>
          </a:xfrm>
          <a:custGeom>
            <a:avLst/>
            <a:gdLst/>
            <a:ahLst/>
            <a:cxnLst/>
            <a:rect l="l" t="t" r="r" b="b"/>
            <a:pathLst>
              <a:path w="306070" h="542925" extrusionOk="0">
                <a:moveTo>
                  <a:pt x="0" y="542749"/>
                </a:moveTo>
                <a:lnTo>
                  <a:pt x="0" y="0"/>
                </a:lnTo>
                <a:lnTo>
                  <a:pt x="305778" y="0"/>
                </a:lnTo>
                <a:lnTo>
                  <a:pt x="305778" y="397511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8317083" y="4129036"/>
            <a:ext cx="290830" cy="948055"/>
          </a:xfrm>
          <a:custGeom>
            <a:avLst/>
            <a:gdLst/>
            <a:ahLst/>
            <a:cxnLst/>
            <a:rect l="l" t="t" r="r" b="b"/>
            <a:pathLst>
              <a:path w="290829" h="948054" extrusionOk="0">
                <a:moveTo>
                  <a:pt x="0" y="183463"/>
                </a:moveTo>
                <a:lnTo>
                  <a:pt x="0" y="0"/>
                </a:lnTo>
                <a:lnTo>
                  <a:pt x="290485" y="0"/>
                </a:lnTo>
                <a:lnTo>
                  <a:pt x="290485" y="947903"/>
                </a:lnTo>
              </a:path>
            </a:pathLst>
          </a:custGeom>
          <a:noFill/>
          <a:ln w="17150" cap="flat" cmpd="sng">
            <a:solidFill>
              <a:srgbClr val="3068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7017526" y="4090810"/>
            <a:ext cx="428625" cy="550545"/>
          </a:xfrm>
          <a:custGeom>
            <a:avLst/>
            <a:gdLst/>
            <a:ahLst/>
            <a:cxnLst/>
            <a:rect l="l" t="t" r="r" b="b"/>
            <a:pathLst>
              <a:path w="428625" h="550545" extrusionOk="0">
                <a:moveTo>
                  <a:pt x="428092" y="550399"/>
                </a:moveTo>
                <a:lnTo>
                  <a:pt x="428092" y="0"/>
                </a:lnTo>
                <a:lnTo>
                  <a:pt x="0" y="0"/>
                </a:lnTo>
                <a:lnTo>
                  <a:pt x="0" y="489239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3"/>
          <p:cNvSpPr/>
          <p:nvPr/>
        </p:nvSpPr>
        <p:spPr>
          <a:xfrm>
            <a:off x="10075309" y="3983790"/>
            <a:ext cx="581025" cy="596265"/>
          </a:xfrm>
          <a:custGeom>
            <a:avLst/>
            <a:gdLst/>
            <a:ahLst/>
            <a:cxnLst/>
            <a:rect l="l" t="t" r="r" b="b"/>
            <a:pathLst>
              <a:path w="581025" h="596264" extrusionOk="0">
                <a:moveTo>
                  <a:pt x="0" y="596259"/>
                </a:moveTo>
                <a:lnTo>
                  <a:pt x="0" y="0"/>
                </a:lnTo>
                <a:lnTo>
                  <a:pt x="580981" y="0"/>
                </a:lnTo>
                <a:lnTo>
                  <a:pt x="580981" y="558041"/>
                </a:lnTo>
              </a:path>
            </a:pathLst>
          </a:custGeom>
          <a:noFill/>
          <a:ln w="17150" cap="flat" cmpd="sng">
            <a:solidFill>
              <a:srgbClr val="C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7231568" y="3739174"/>
            <a:ext cx="520065" cy="1002030"/>
          </a:xfrm>
          <a:custGeom>
            <a:avLst/>
            <a:gdLst/>
            <a:ahLst/>
            <a:cxnLst/>
            <a:rect l="l" t="t" r="r" b="b"/>
            <a:pathLst>
              <a:path w="520064" h="1002029" extrusionOk="0">
                <a:moveTo>
                  <a:pt x="0" y="351635"/>
                </a:moveTo>
                <a:lnTo>
                  <a:pt x="0" y="0"/>
                </a:lnTo>
                <a:lnTo>
                  <a:pt x="519828" y="0"/>
                </a:lnTo>
                <a:lnTo>
                  <a:pt x="519828" y="1001412"/>
                </a:lnTo>
              </a:path>
            </a:pathLst>
          </a:custGeom>
          <a:noFill/>
          <a:ln w="17150" cap="flat" cmpd="sng">
            <a:solidFill>
              <a:srgbClr val="B439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6517571" y="5094374"/>
            <a:ext cx="431419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14 17 13 22  12   8  23 20  19   1  21 15   5    2   3  16 27   4  18 24 28   6  10   7  30 26   9  25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1778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point ID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6272950" y="4732291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6272950" y="4304204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0.3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6272950" y="3876116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0.4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6272950" y="3448029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6272950" y="3019949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0.6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6272950" y="2591861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6272950" y="2163774"/>
            <a:ext cx="16891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8951576" y="3555702"/>
            <a:ext cx="504825" cy="1055370"/>
          </a:xfrm>
          <a:custGeom>
            <a:avLst/>
            <a:gdLst/>
            <a:ahLst/>
            <a:cxnLst/>
            <a:rect l="l" t="t" r="r" b="b"/>
            <a:pathLst>
              <a:path w="504825" h="1055370" extrusionOk="0">
                <a:moveTo>
                  <a:pt x="0" y="1054930"/>
                </a:moveTo>
                <a:lnTo>
                  <a:pt x="0" y="0"/>
                </a:lnTo>
                <a:lnTo>
                  <a:pt x="504534" y="0"/>
                </a:lnTo>
                <a:lnTo>
                  <a:pt x="504534" y="619200"/>
                </a:lnTo>
              </a:path>
            </a:pathLst>
          </a:custGeom>
          <a:noFill/>
          <a:ln w="17150" cap="flat" cmpd="sng">
            <a:solidFill>
              <a:srgbClr val="66B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9203842" y="3242285"/>
            <a:ext cx="1162050" cy="741680"/>
          </a:xfrm>
          <a:custGeom>
            <a:avLst/>
            <a:gdLst/>
            <a:ahLst/>
            <a:cxnLst/>
            <a:rect l="l" t="t" r="r" b="b"/>
            <a:pathLst>
              <a:path w="1162050" h="741679" extrusionOk="0">
                <a:moveTo>
                  <a:pt x="0" y="313417"/>
                </a:moveTo>
                <a:lnTo>
                  <a:pt x="0" y="0"/>
                </a:lnTo>
                <a:lnTo>
                  <a:pt x="1161952" y="0"/>
                </a:lnTo>
                <a:lnTo>
                  <a:pt x="1161952" y="741504"/>
                </a:lnTo>
              </a:path>
            </a:pathLst>
          </a:custGeom>
          <a:noFill/>
          <a:ln w="9525" cap="flat" cmpd="sng">
            <a:solidFill>
              <a:srgbClr val="0433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7491487" y="2997661"/>
            <a:ext cx="970915" cy="1131570"/>
          </a:xfrm>
          <a:custGeom>
            <a:avLst/>
            <a:gdLst/>
            <a:ahLst/>
            <a:cxnLst/>
            <a:rect l="l" t="t" r="r" b="b"/>
            <a:pathLst>
              <a:path w="970914" h="1131570" extrusionOk="0">
                <a:moveTo>
                  <a:pt x="970844" y="1131373"/>
                </a:moveTo>
                <a:lnTo>
                  <a:pt x="970844" y="0"/>
                </a:lnTo>
                <a:lnTo>
                  <a:pt x="0" y="0"/>
                </a:lnTo>
                <a:lnTo>
                  <a:pt x="0" y="741512"/>
                </a:lnTo>
              </a:path>
            </a:pathLst>
          </a:custGeom>
          <a:noFill/>
          <a:ln w="9525" cap="flat" cmpd="sng">
            <a:solidFill>
              <a:srgbClr val="0433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7973080" y="2217938"/>
            <a:ext cx="1812289" cy="1024890"/>
          </a:xfrm>
          <a:custGeom>
            <a:avLst/>
            <a:gdLst/>
            <a:ahLst/>
            <a:cxnLst/>
            <a:rect l="l" t="t" r="r" b="b"/>
            <a:pathLst>
              <a:path w="1812290" h="1024889" extrusionOk="0">
                <a:moveTo>
                  <a:pt x="0" y="779723"/>
                </a:moveTo>
                <a:lnTo>
                  <a:pt x="0" y="0"/>
                </a:lnTo>
                <a:lnTo>
                  <a:pt x="1811735" y="0"/>
                </a:lnTo>
                <a:lnTo>
                  <a:pt x="1811735" y="1024346"/>
                </a:lnTo>
              </a:path>
            </a:pathLst>
          </a:custGeom>
          <a:noFill/>
          <a:ln w="9525" cap="flat" cmpd="sng">
            <a:solidFill>
              <a:srgbClr val="0433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8342871" y="1742294"/>
            <a:ext cx="63754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Dendrogram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 rot="-5280000">
            <a:off x="5959544" y="3386624"/>
            <a:ext cx="420646" cy="1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nce</a:t>
            </a:r>
            <a:endParaRPr sz="1200" b="0" i="0" u="none" strike="noStrike" cap="none" baseline="3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6339968" y="3359345"/>
            <a:ext cx="4640580" cy="0"/>
          </a:xfrm>
          <a:custGeom>
            <a:avLst/>
            <a:gdLst/>
            <a:ahLst/>
            <a:cxnLst/>
            <a:rect l="l" t="t" r="r" b="b"/>
            <a:pathLst>
              <a:path w="4640580" h="120000" extrusionOk="0">
                <a:moveTo>
                  <a:pt x="0" y="0"/>
                </a:moveTo>
                <a:lnTo>
                  <a:pt x="4640266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11071438" y="3299667"/>
            <a:ext cx="29845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Cutoff</a:t>
            </a:r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0b4f342a8_0_2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</a:t>
            </a:r>
            <a:endParaRPr/>
          </a:p>
        </p:txBody>
      </p:sp>
      <p:sp>
        <p:nvSpPr>
          <p:cNvPr id="103" name="Google Shape;103;g2b0b4f342a8_0_29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HW2</a:t>
            </a:r>
            <a:endParaRPr/>
          </a:p>
        </p:txBody>
      </p:sp>
      <p:sp>
        <p:nvSpPr>
          <p:cNvPr id="104" name="Google Shape;104;g2b0b4f342a8_0_29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8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will post HW 2 on Monday, January 22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This is due February 7 4 p.m.</a:t>
            </a:r>
            <a:endParaRPr/>
          </a:p>
        </p:txBody>
      </p:sp>
      <p:sp>
        <p:nvSpPr>
          <p:cNvPr id="105" name="Google Shape;105;g2b0b4f342a8_0_29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89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Project proposal due January 31, 4 p.m. via Blackboard </a:t>
            </a:r>
            <a:endParaRPr/>
          </a:p>
        </p:txBody>
      </p:sp>
      <p:sp>
        <p:nvSpPr>
          <p:cNvPr id="106" name="Google Shape;106;g2b0b4f342a8_0_29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89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Should only include: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Title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Authors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Project Description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Ideal presentation date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 suggest at least 3-5 references. This would show support about any claim you are making in your project description.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Agglomerative Clustering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559729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Algorithm: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Start: each data point belongs to a separate cluster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Step: merge closest clusters based on linkage and distance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End: all data points belong to the same cluster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8775942" y="48724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8775942" y="48724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9912592" y="53169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CA74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9912592" y="53169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10204692" y="51772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4"/>
          <p:cNvSpPr/>
          <p:nvPr/>
        </p:nvSpPr>
        <p:spPr>
          <a:xfrm>
            <a:off x="10204692" y="51772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9677642" y="48343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66B5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9677642" y="48343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4"/>
          <p:cNvSpPr/>
          <p:nvPr/>
        </p:nvSpPr>
        <p:spPr>
          <a:xfrm>
            <a:off x="8769592" y="4843404"/>
            <a:ext cx="127000" cy="105410"/>
          </a:xfrm>
          <a:custGeom>
            <a:avLst/>
            <a:gdLst/>
            <a:ahLst/>
            <a:cxnLst/>
            <a:rect l="l" t="t" r="r" b="b"/>
            <a:pathLst>
              <a:path w="127000" h="105410" extrusionOk="0">
                <a:moveTo>
                  <a:pt x="0" y="105230"/>
                </a:moveTo>
                <a:lnTo>
                  <a:pt x="127000" y="105230"/>
                </a:lnTo>
                <a:lnTo>
                  <a:pt x="127000" y="0"/>
                </a:lnTo>
                <a:lnTo>
                  <a:pt x="0" y="0"/>
                </a:lnTo>
                <a:lnTo>
                  <a:pt x="0" y="10523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4"/>
          <p:cNvSpPr/>
          <p:nvPr/>
        </p:nvSpPr>
        <p:spPr>
          <a:xfrm>
            <a:off x="8769592" y="4843405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05"/>
                </a:lnTo>
                <a:lnTo>
                  <a:pt x="0" y="127405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4"/>
          <p:cNvSpPr/>
          <p:nvPr/>
        </p:nvSpPr>
        <p:spPr>
          <a:xfrm>
            <a:off x="9906242" y="5289324"/>
            <a:ext cx="127000" cy="104139"/>
          </a:xfrm>
          <a:custGeom>
            <a:avLst/>
            <a:gdLst/>
            <a:ahLst/>
            <a:cxnLst/>
            <a:rect l="l" t="t" r="r" b="b"/>
            <a:pathLst>
              <a:path w="127000" h="104139" extrusionOk="0">
                <a:moveTo>
                  <a:pt x="0" y="103811"/>
                </a:moveTo>
                <a:lnTo>
                  <a:pt x="127000" y="103811"/>
                </a:lnTo>
                <a:lnTo>
                  <a:pt x="127000" y="0"/>
                </a:lnTo>
                <a:lnTo>
                  <a:pt x="0" y="0"/>
                </a:lnTo>
                <a:lnTo>
                  <a:pt x="0" y="103811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9906242" y="5289325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05"/>
                </a:lnTo>
                <a:lnTo>
                  <a:pt x="0" y="127405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4"/>
          <p:cNvSpPr/>
          <p:nvPr/>
        </p:nvSpPr>
        <p:spPr>
          <a:xfrm>
            <a:off x="10198342" y="5149178"/>
            <a:ext cx="127000" cy="104775"/>
          </a:xfrm>
          <a:custGeom>
            <a:avLst/>
            <a:gdLst/>
            <a:ahLst/>
            <a:cxnLst/>
            <a:rect l="l" t="t" r="r" b="b"/>
            <a:pathLst>
              <a:path w="127000" h="104775" extrusionOk="0">
                <a:moveTo>
                  <a:pt x="0" y="104258"/>
                </a:moveTo>
                <a:lnTo>
                  <a:pt x="127000" y="104258"/>
                </a:lnTo>
                <a:lnTo>
                  <a:pt x="127000" y="0"/>
                </a:lnTo>
                <a:lnTo>
                  <a:pt x="0" y="0"/>
                </a:lnTo>
                <a:lnTo>
                  <a:pt x="0" y="104258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10198342" y="5149179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05"/>
                </a:lnTo>
                <a:lnTo>
                  <a:pt x="0" y="127405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9671292" y="4805182"/>
            <a:ext cx="127000" cy="105410"/>
          </a:xfrm>
          <a:custGeom>
            <a:avLst/>
            <a:gdLst/>
            <a:ahLst/>
            <a:cxnLst/>
            <a:rect l="l" t="t" r="r" b="b"/>
            <a:pathLst>
              <a:path w="127000" h="105410" extrusionOk="0">
                <a:moveTo>
                  <a:pt x="0" y="105352"/>
                </a:moveTo>
                <a:lnTo>
                  <a:pt x="127000" y="105352"/>
                </a:lnTo>
                <a:lnTo>
                  <a:pt x="127000" y="0"/>
                </a:lnTo>
                <a:lnTo>
                  <a:pt x="0" y="0"/>
                </a:lnTo>
                <a:lnTo>
                  <a:pt x="0" y="105352"/>
                </a:lnTo>
                <a:close/>
              </a:path>
            </a:pathLst>
          </a:custGeom>
          <a:solidFill>
            <a:srgbClr val="66B52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9671292" y="4805183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05"/>
                </a:lnTo>
                <a:lnTo>
                  <a:pt x="0" y="127405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8769592" y="49486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3068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8769592" y="49486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/>
          <p:nvPr/>
        </p:nvSpPr>
        <p:spPr>
          <a:xfrm>
            <a:off x="9906242" y="53931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9906242" y="53931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10198342" y="52534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10198342" y="52534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9671292" y="49105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9671292" y="491053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 extrusionOk="0">
                <a:moveTo>
                  <a:pt x="0" y="0"/>
                </a:moveTo>
                <a:lnTo>
                  <a:pt x="127000" y="0"/>
                </a:lnTo>
                <a:lnTo>
                  <a:pt x="127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8775942" y="5034261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8775942" y="5034261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9912592" y="5480300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9912592" y="5480298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0204692" y="5354405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10204692" y="5340115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9677642" y="4996030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solidFill>
            <a:srgbClr val="B439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9677642" y="4996029"/>
            <a:ext cx="127000" cy="127635"/>
          </a:xfrm>
          <a:custGeom>
            <a:avLst/>
            <a:gdLst/>
            <a:ahLst/>
            <a:cxnLst/>
            <a:rect l="l" t="t" r="r" b="b"/>
            <a:pathLst>
              <a:path w="127000" h="127635" extrusionOk="0">
                <a:moveTo>
                  <a:pt x="0" y="0"/>
                </a:moveTo>
                <a:lnTo>
                  <a:pt x="127000" y="0"/>
                </a:lnTo>
                <a:lnTo>
                  <a:pt x="127000" y="127439"/>
                </a:lnTo>
                <a:lnTo>
                  <a:pt x="0" y="127439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8775942" y="5690127"/>
            <a:ext cx="127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6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9677642" y="5690127"/>
            <a:ext cx="127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9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9912592" y="5690127"/>
            <a:ext cx="127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9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10204692" y="5690127"/>
            <a:ext cx="127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60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8711807" y="4216842"/>
            <a:ext cx="23888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Agglomerative clustering: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8071614" y="3764523"/>
            <a:ext cx="23888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Agglomerative clustering: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1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5" name="Google Shape;445;p24"/>
          <p:cNvGrpSpPr/>
          <p:nvPr/>
        </p:nvGrpSpPr>
        <p:grpSpPr>
          <a:xfrm>
            <a:off x="8457396" y="1584405"/>
            <a:ext cx="1739776" cy="1831508"/>
            <a:chOff x="7042274" y="3531169"/>
            <a:chExt cx="1739776" cy="1831508"/>
          </a:xfrm>
        </p:grpSpPr>
        <p:sp>
          <p:nvSpPr>
            <p:cNvPr id="446" name="Google Shape;446;p24"/>
            <p:cNvSpPr/>
            <p:nvPr/>
          </p:nvSpPr>
          <p:spPr>
            <a:xfrm>
              <a:off x="7270750" y="3531169"/>
              <a:ext cx="0" cy="1513205"/>
            </a:xfrm>
            <a:custGeom>
              <a:avLst/>
              <a:gdLst/>
              <a:ahLst/>
              <a:cxnLst/>
              <a:rect l="l" t="t" r="r" b="b"/>
              <a:pathLst>
                <a:path w="120000" h="1513204" extrusionOk="0">
                  <a:moveTo>
                    <a:pt x="0" y="151286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85150" y="4633228"/>
              <a:ext cx="330200" cy="401320"/>
            </a:xfrm>
            <a:custGeom>
              <a:avLst/>
              <a:gdLst/>
              <a:ahLst/>
              <a:cxnLst/>
              <a:rect l="l" t="t" r="r" b="b"/>
              <a:pathLst>
                <a:path w="330200" h="401320" extrusionOk="0">
                  <a:moveTo>
                    <a:pt x="0" y="401328"/>
                  </a:moveTo>
                  <a:lnTo>
                    <a:pt x="0" y="312144"/>
                  </a:lnTo>
                  <a:lnTo>
                    <a:pt x="0" y="0"/>
                  </a:lnTo>
                  <a:lnTo>
                    <a:pt x="330200" y="0"/>
                  </a:lnTo>
                  <a:lnTo>
                    <a:pt x="330200" y="401328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7283450" y="5042975"/>
              <a:ext cx="1498600" cy="0"/>
            </a:xfrm>
            <a:custGeom>
              <a:avLst/>
              <a:gdLst/>
              <a:ahLst/>
              <a:cxnLst/>
              <a:rect l="l" t="t" r="r" b="b"/>
              <a:pathLst>
                <a:path w="1498600" h="120000" extrusionOk="0">
                  <a:moveTo>
                    <a:pt x="0" y="0"/>
                  </a:moveTo>
                  <a:lnTo>
                    <a:pt x="1498600" y="0"/>
                  </a:lnTo>
                </a:path>
              </a:pathLst>
            </a:custGeom>
            <a:noFill/>
            <a:ln w="148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185150" y="4641850"/>
              <a:ext cx="330200" cy="400050"/>
            </a:xfrm>
            <a:custGeom>
              <a:avLst/>
              <a:gdLst/>
              <a:ahLst/>
              <a:cxnLst/>
              <a:rect l="l" t="t" r="r" b="b"/>
              <a:pathLst>
                <a:path w="330200" h="400050" extrusionOk="0">
                  <a:moveTo>
                    <a:pt x="0" y="400050"/>
                  </a:moveTo>
                  <a:lnTo>
                    <a:pt x="0" y="311150"/>
                  </a:lnTo>
                  <a:lnTo>
                    <a:pt x="0" y="0"/>
                  </a:lnTo>
                  <a:lnTo>
                    <a:pt x="330200" y="0"/>
                  </a:lnTo>
                  <a:lnTo>
                    <a:pt x="330200" y="40005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7854950" y="4260850"/>
              <a:ext cx="482600" cy="781050"/>
            </a:xfrm>
            <a:custGeom>
              <a:avLst/>
              <a:gdLst/>
              <a:ahLst/>
              <a:cxnLst/>
              <a:rect l="l" t="t" r="r" b="b"/>
              <a:pathLst>
                <a:path w="482600" h="781050" extrusionOk="0">
                  <a:moveTo>
                    <a:pt x="0" y="781050"/>
                  </a:moveTo>
                  <a:lnTo>
                    <a:pt x="0" y="69215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482600" y="0"/>
                  </a:lnTo>
                  <a:lnTo>
                    <a:pt x="482600" y="292100"/>
                  </a:lnTo>
                  <a:lnTo>
                    <a:pt x="482600" y="3810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4"/>
            <p:cNvSpPr txBox="1"/>
            <p:nvPr/>
          </p:nvSpPr>
          <p:spPr>
            <a:xfrm>
              <a:off x="7469672" y="5178011"/>
              <a:ext cx="110489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1111</a:t>
              </a:r>
              <a:endPara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" name="Google Shape;452;p24"/>
            <p:cNvSpPr txBox="1"/>
            <p:nvPr/>
          </p:nvSpPr>
          <p:spPr>
            <a:xfrm>
              <a:off x="7799872" y="5178011"/>
              <a:ext cx="110489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2222</a:t>
              </a:r>
              <a:endPara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" name="Google Shape;453;p24"/>
            <p:cNvSpPr txBox="1"/>
            <p:nvPr/>
          </p:nvSpPr>
          <p:spPr>
            <a:xfrm>
              <a:off x="8130072" y="5178011"/>
              <a:ext cx="110489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3333</a:t>
              </a:r>
              <a:endPara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24"/>
            <p:cNvSpPr txBox="1"/>
            <p:nvPr/>
          </p:nvSpPr>
          <p:spPr>
            <a:xfrm>
              <a:off x="8460272" y="5178011"/>
              <a:ext cx="110489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4444</a:t>
              </a:r>
              <a:endPara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24"/>
            <p:cNvSpPr txBox="1"/>
            <p:nvPr/>
          </p:nvSpPr>
          <p:spPr>
            <a:xfrm rot="-5400000">
              <a:off x="6819647" y="4208096"/>
              <a:ext cx="62992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DDD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iii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sss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ttt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aaa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nnn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ccc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-US" sz="1800" b="0" i="0" u="none" strike="noStrike" cap="none" baseline="30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eee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185150" y="4642597"/>
              <a:ext cx="330200" cy="401955"/>
            </a:xfrm>
            <a:custGeom>
              <a:avLst/>
              <a:gdLst/>
              <a:ahLst/>
              <a:cxnLst/>
              <a:rect l="l" t="t" r="r" b="b"/>
              <a:pathLst>
                <a:path w="330200" h="401954" extrusionOk="0">
                  <a:moveTo>
                    <a:pt x="0" y="401434"/>
                  </a:moveTo>
                  <a:lnTo>
                    <a:pt x="0" y="312226"/>
                  </a:lnTo>
                  <a:lnTo>
                    <a:pt x="0" y="0"/>
                  </a:lnTo>
                  <a:lnTo>
                    <a:pt x="330200" y="0"/>
                  </a:lnTo>
                  <a:lnTo>
                    <a:pt x="330200" y="40143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854950" y="4260278"/>
              <a:ext cx="482600" cy="784225"/>
            </a:xfrm>
            <a:custGeom>
              <a:avLst/>
              <a:gdLst/>
              <a:ahLst/>
              <a:cxnLst/>
              <a:rect l="l" t="t" r="r" b="b"/>
              <a:pathLst>
                <a:path w="482600" h="784225" extrusionOk="0">
                  <a:moveTo>
                    <a:pt x="0" y="783752"/>
                  </a:moveTo>
                  <a:lnTo>
                    <a:pt x="0" y="694544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482600" y="0"/>
                  </a:lnTo>
                  <a:lnTo>
                    <a:pt x="482600" y="293110"/>
                  </a:lnTo>
                  <a:lnTo>
                    <a:pt x="482600" y="382318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524750" y="3900261"/>
              <a:ext cx="571500" cy="1144270"/>
            </a:xfrm>
            <a:custGeom>
              <a:avLst/>
              <a:gdLst/>
              <a:ahLst/>
              <a:cxnLst/>
              <a:rect l="l" t="t" r="r" b="b"/>
              <a:pathLst>
                <a:path w="571500" h="1144270" extrusionOk="0">
                  <a:moveTo>
                    <a:pt x="0" y="1143768"/>
                  </a:moveTo>
                  <a:lnTo>
                    <a:pt x="0" y="1054561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571500" y="0"/>
                  </a:lnTo>
                  <a:lnTo>
                    <a:pt x="571500" y="270808"/>
                  </a:lnTo>
                  <a:lnTo>
                    <a:pt x="571500" y="36001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24"/>
          <p:cNvSpPr txBox="1"/>
          <p:nvPr/>
        </p:nvSpPr>
        <p:spPr>
          <a:xfrm>
            <a:off x="8341024" y="4002236"/>
            <a:ext cx="23888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Agglomerative clustering: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2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8902942" y="4405834"/>
            <a:ext cx="23888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Agglomerative clustering: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4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Example: Hierarchical clustering</a:t>
            </a:r>
            <a:endParaRPr/>
          </a:p>
        </p:txBody>
      </p:sp>
      <p:sp>
        <p:nvSpPr>
          <p:cNvPr id="467" name="Google Shape;467;p25"/>
          <p:cNvSpPr txBox="1"/>
          <p:nvPr/>
        </p:nvSpPr>
        <p:spPr>
          <a:xfrm>
            <a:off x="2117726" y="1787526"/>
            <a:ext cx="5416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1800" b="0" i="0" u="none" strike="noStrike" cap="non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0" i="0" u="none" strike="noStrike" cap="none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(5,3)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(1,2)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(2,1)	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0" i="0" u="none" strike="noStrike" cap="non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(4,1)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o  (0,0)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1800" b="0" i="0" u="none" strike="noStrike" cap="non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(5,0)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5"/>
          <p:cNvSpPr/>
          <p:nvPr/>
        </p:nvSpPr>
        <p:spPr>
          <a:xfrm>
            <a:off x="2840515" y="2263966"/>
            <a:ext cx="1676400" cy="1676400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25"/>
          <p:cNvSpPr txBox="1"/>
          <p:nvPr/>
        </p:nvSpPr>
        <p:spPr>
          <a:xfrm>
            <a:off x="3468883" y="2863468"/>
            <a:ext cx="1159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(1.5,1.5)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5638800" y="2971800"/>
            <a:ext cx="1676400" cy="1676400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6286316" y="3471169"/>
            <a:ext cx="11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0" i="0" u="none" strike="noStrike" cap="non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(4.5,0.5)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>
            <a:off x="1981200" y="2133600"/>
            <a:ext cx="3048000" cy="27432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5"/>
          <p:cNvSpPr txBox="1"/>
          <p:nvPr/>
        </p:nvSpPr>
        <p:spPr>
          <a:xfrm>
            <a:off x="3124201" y="3200400"/>
            <a:ext cx="800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(1,1)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/>
          <p:nvPr/>
        </p:nvSpPr>
        <p:spPr>
          <a:xfrm>
            <a:off x="5562600" y="1447800"/>
            <a:ext cx="2286000" cy="3581400"/>
          </a:xfrm>
          <a:prstGeom prst="ellipse">
            <a:avLst/>
          </a:prstGeom>
          <a:noFill/>
          <a:ln w="9525" cap="flat" cmpd="sng">
            <a:solidFill>
              <a:srgbClr val="769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5"/>
          <p:cNvSpPr txBox="1"/>
          <p:nvPr/>
        </p:nvSpPr>
        <p:spPr>
          <a:xfrm>
            <a:off x="6522354" y="2917567"/>
            <a:ext cx="11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0" i="0" u="none" strike="noStrike" cap="none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(4.7,1.3)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9372600" y="5112089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9807766" y="5112089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8991600" y="5112089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10690034" y="5112089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11125200" y="5112089"/>
            <a:ext cx="152400" cy="152400"/>
          </a:xfrm>
          <a:prstGeom prst="ellipse">
            <a:avLst/>
          </a:prstGeom>
          <a:solidFill>
            <a:srgbClr val="7692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10309034" y="5112089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25"/>
          <p:cNvCxnSpPr>
            <a:stCxn id="478" idx="0"/>
          </p:cNvCxnSpPr>
          <p:nvPr/>
        </p:nvCxnSpPr>
        <p:spPr>
          <a:xfrm rot="-5400000">
            <a:off x="8915400" y="4426289"/>
            <a:ext cx="838200" cy="5334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25"/>
          <p:cNvCxnSpPr>
            <a:stCxn id="476" idx="0"/>
          </p:cNvCxnSpPr>
          <p:nvPr/>
        </p:nvCxnSpPr>
        <p:spPr>
          <a:xfrm rot="-5400000">
            <a:off x="9296400" y="4807289"/>
            <a:ext cx="457200" cy="152400"/>
          </a:xfrm>
          <a:prstGeom prst="bentConnector3">
            <a:avLst>
              <a:gd name="adj1" fmla="val 4277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25"/>
          <p:cNvCxnSpPr>
            <a:stCxn id="477" idx="0"/>
          </p:cNvCxnSpPr>
          <p:nvPr/>
        </p:nvCxnSpPr>
        <p:spPr>
          <a:xfrm rot="5400000" flipH="1">
            <a:off x="9552016" y="4780139"/>
            <a:ext cx="381000" cy="2829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5" name="Google Shape;485;p25"/>
          <p:cNvCxnSpPr>
            <a:stCxn id="481" idx="0"/>
          </p:cNvCxnSpPr>
          <p:nvPr/>
        </p:nvCxnSpPr>
        <p:spPr>
          <a:xfrm rot="-5400000">
            <a:off x="10259984" y="4856339"/>
            <a:ext cx="381000" cy="130500"/>
          </a:xfrm>
          <a:prstGeom prst="bentConnector3">
            <a:avLst>
              <a:gd name="adj1" fmla="val 7602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25"/>
          <p:cNvCxnSpPr>
            <a:stCxn id="479" idx="0"/>
          </p:cNvCxnSpPr>
          <p:nvPr/>
        </p:nvCxnSpPr>
        <p:spPr>
          <a:xfrm rot="5400000" flipH="1">
            <a:off x="10336184" y="4682039"/>
            <a:ext cx="609600" cy="250500"/>
          </a:xfrm>
          <a:prstGeom prst="bentConnector3">
            <a:avLst>
              <a:gd name="adj1" fmla="val 48193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7" name="Google Shape;487;p25"/>
          <p:cNvCxnSpPr>
            <a:stCxn id="480" idx="0"/>
          </p:cNvCxnSpPr>
          <p:nvPr/>
        </p:nvCxnSpPr>
        <p:spPr>
          <a:xfrm rot="5400000" flipH="1">
            <a:off x="10401300" y="4311989"/>
            <a:ext cx="914400" cy="685800"/>
          </a:xfrm>
          <a:prstGeom prst="bentConnector3">
            <a:avLst>
              <a:gd name="adj1" fmla="val 63253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8" name="Google Shape;488;p25"/>
          <p:cNvCxnSpPr/>
          <p:nvPr/>
        </p:nvCxnSpPr>
        <p:spPr>
          <a:xfrm rot="-5400000">
            <a:off x="9448800" y="3969089"/>
            <a:ext cx="762000" cy="4572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25"/>
          <p:cNvCxnSpPr/>
          <p:nvPr/>
        </p:nvCxnSpPr>
        <p:spPr>
          <a:xfrm rot="5400000" flipH="1">
            <a:off x="9982200" y="3892889"/>
            <a:ext cx="609600" cy="457200"/>
          </a:xfrm>
          <a:prstGeom prst="bentConnector3">
            <a:avLst>
              <a:gd name="adj1" fmla="val 3734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25"/>
          <p:cNvSpPr txBox="1"/>
          <p:nvPr/>
        </p:nvSpPr>
        <p:spPr>
          <a:xfrm>
            <a:off x="3803041" y="5029200"/>
            <a:ext cx="18357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Data: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… data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…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 txBox="1"/>
          <p:nvPr/>
        </p:nvSpPr>
        <p:spPr>
          <a:xfrm>
            <a:off x="9276673" y="5396282"/>
            <a:ext cx="1710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Dendrogram</a:t>
            </a:r>
            <a:endParaRPr sz="2000" b="1" i="0" u="none" strike="noStrike" cap="non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25"/>
          <p:cNvCxnSpPr/>
          <p:nvPr/>
        </p:nvCxnSpPr>
        <p:spPr>
          <a:xfrm>
            <a:off x="3200400" y="2819400"/>
            <a:ext cx="914400" cy="565666"/>
          </a:xfrm>
          <a:prstGeom prst="straightConnector1">
            <a:avLst/>
          </a:prstGeom>
          <a:noFill/>
          <a:ln w="127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3" name="Google Shape;493;p25"/>
          <p:cNvCxnSpPr/>
          <p:nvPr/>
        </p:nvCxnSpPr>
        <p:spPr>
          <a:xfrm>
            <a:off x="5958838" y="3392758"/>
            <a:ext cx="822900" cy="4935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4" name="Google Shape;494;p25"/>
          <p:cNvCxnSpPr/>
          <p:nvPr/>
        </p:nvCxnSpPr>
        <p:spPr>
          <a:xfrm>
            <a:off x="3200400" y="2863468"/>
            <a:ext cx="76200" cy="52929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5" name="Google Shape;495;p25"/>
          <p:cNvCxnSpPr/>
          <p:nvPr/>
        </p:nvCxnSpPr>
        <p:spPr>
          <a:xfrm rot="10800000">
            <a:off x="3276600" y="3392758"/>
            <a:ext cx="765516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6" name="Google Shape;496;p25"/>
          <p:cNvCxnSpPr/>
          <p:nvPr/>
        </p:nvCxnSpPr>
        <p:spPr>
          <a:xfrm flipH="1">
            <a:off x="2667000" y="3392758"/>
            <a:ext cx="609600" cy="493442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7" name="Google Shape;497;p25"/>
          <p:cNvCxnSpPr/>
          <p:nvPr/>
        </p:nvCxnSpPr>
        <p:spPr>
          <a:xfrm flipH="1">
            <a:off x="6676254" y="2329739"/>
            <a:ext cx="150900" cy="7803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8" name="Google Shape;498;p25"/>
          <p:cNvCxnSpPr/>
          <p:nvPr/>
        </p:nvCxnSpPr>
        <p:spPr>
          <a:xfrm rot="10800000" flipH="1">
            <a:off x="5958838" y="3128101"/>
            <a:ext cx="717600" cy="2247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9" name="Google Shape;499;p25"/>
          <p:cNvCxnSpPr/>
          <p:nvPr/>
        </p:nvCxnSpPr>
        <p:spPr>
          <a:xfrm rot="10800000">
            <a:off x="6676250" y="3128001"/>
            <a:ext cx="183300" cy="7125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"/>
          <p:cNvSpPr txBox="1"/>
          <p:nvPr/>
        </p:nvSpPr>
        <p:spPr>
          <a:xfrm>
            <a:off x="2197199" y="3806577"/>
            <a:ext cx="438721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Competitive Learning</a:t>
            </a:r>
            <a:endParaRPr sz="6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1524000" y="5562600"/>
            <a:ext cx="9144000" cy="190500"/>
          </a:xfrm>
          <a:custGeom>
            <a:avLst/>
            <a:gdLst/>
            <a:ahLst/>
            <a:cxnLst/>
            <a:rect l="l" t="t" r="r" b="b"/>
            <a:pathLst>
              <a:path w="9144000" h="190500" extrusionOk="0">
                <a:moveTo>
                  <a:pt x="0" y="0"/>
                </a:moveTo>
                <a:lnTo>
                  <a:pt x="9144000" y="0"/>
                </a:lnTo>
                <a:lnTo>
                  <a:pt x="91440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COMPETITIVE CLUSTERING</a:t>
            </a:r>
            <a:endParaRPr/>
          </a:p>
        </p:txBody>
      </p:sp>
      <p:sp>
        <p:nvSpPr>
          <p:cNvPr id="507" name="Google Shape;507;p2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Competitive Clustering</a:t>
            </a:r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body" idx="1"/>
          </p:nvPr>
        </p:nvSpPr>
        <p:spPr>
          <a:xfrm>
            <a:off x="609601" y="1146052"/>
            <a:ext cx="10980929" cy="37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Base strategy of defining clusters with different variants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K-means clustering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Self-organizing maps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Affinity propagation, …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Again, chosen distance measure is the key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Based on the “winner takes it all” principle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After enough training steps it is assumed that winners (i.e. cluster centroids) are good representations of data within their cluster.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514" name="Google Shape;514;p27"/>
          <p:cNvSpPr txBox="1"/>
          <p:nvPr/>
        </p:nvSpPr>
        <p:spPr>
          <a:xfrm>
            <a:off x="4247782" y="5139663"/>
            <a:ext cx="4039235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lang="en-US" sz="335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450" b="0" i="1" u="none" strike="noStrike" cap="none" baseline="30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* </a:t>
            </a:r>
            <a:r>
              <a:rPr lang="en-US" sz="3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arg min </a:t>
            </a:r>
            <a:r>
              <a:rPr lang="en-US" sz="335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||x - c</a:t>
            </a:r>
            <a:r>
              <a:rPr lang="en-US" sz="3450" b="0" i="1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35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endParaRPr sz="3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27"/>
          <p:cNvSpPr txBox="1"/>
          <p:nvPr/>
        </p:nvSpPr>
        <p:spPr>
          <a:xfrm>
            <a:off x="6156342" y="5502530"/>
            <a:ext cx="16637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sz="2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"/>
          <p:cNvSpPr txBox="1">
            <a:spLocks noGrp="1"/>
          </p:cNvSpPr>
          <p:nvPr>
            <p:ph type="body" idx="4294967295"/>
          </p:nvPr>
        </p:nvSpPr>
        <p:spPr>
          <a:xfrm>
            <a:off x="1021555" y="1396008"/>
            <a:ext cx="9586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reference vectors 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(prototypes/codewords) which best represent data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 vectors, </a:t>
            </a:r>
            <a:r>
              <a:rPr lang="en-US" b="1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i="1" baseline="-25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=1,...,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 nearest (most similar) reference: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Reconstruction error</a:t>
            </a:r>
            <a:endParaRPr i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8"/>
          <p:cNvSpPr txBox="1">
            <a:spLocks noGrp="1"/>
          </p:cNvSpPr>
          <p:nvPr>
            <p:ph type="title"/>
          </p:nvPr>
        </p:nvSpPr>
        <p:spPr>
          <a:xfrm>
            <a:off x="2135560" y="260648"/>
            <a:ext cx="8229600" cy="86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k</a:t>
            </a:r>
            <a:r>
              <a:rPr lang="en-US"/>
              <a:t>-Means Clustering</a:t>
            </a: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34</a:t>
            </a:fld>
            <a:endParaRPr sz="1400" b="1" i="0" u="none" strike="noStrike" cap="non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523" name="Google Shape;52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5761" y="3412232"/>
            <a:ext cx="3387724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006" y="4342333"/>
            <a:ext cx="4518026" cy="17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9"/>
          <p:cNvSpPr txBox="1">
            <a:spLocks noGrp="1"/>
          </p:cNvSpPr>
          <p:nvPr>
            <p:ph type="title"/>
          </p:nvPr>
        </p:nvSpPr>
        <p:spPr>
          <a:xfrm>
            <a:off x="2135560" y="260648"/>
            <a:ext cx="8229600" cy="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k</a:t>
            </a:r>
            <a:r>
              <a:rPr lang="en-US"/>
              <a:t>-means Clustering</a:t>
            </a:r>
            <a:endParaRPr/>
          </a:p>
        </p:txBody>
      </p:sp>
      <p:sp>
        <p:nvSpPr>
          <p:cNvPr id="530" name="Google Shape;530;p2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35</a:t>
            </a:fld>
            <a:endParaRPr sz="1400" b="1" i="0" u="none" strike="noStrike" cap="non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531" name="Google Shape;5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751" y="1671639"/>
            <a:ext cx="757237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9"/>
          <p:cNvSpPr/>
          <p:nvPr/>
        </p:nvSpPr>
        <p:spPr>
          <a:xfrm>
            <a:off x="2855913" y="3933826"/>
            <a:ext cx="3600450" cy="7905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9"/>
          <p:cNvSpPr/>
          <p:nvPr/>
        </p:nvSpPr>
        <p:spPr>
          <a:xfrm>
            <a:off x="2855914" y="2565400"/>
            <a:ext cx="5976937" cy="129540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9"/>
          <p:cNvSpPr txBox="1"/>
          <p:nvPr/>
        </p:nvSpPr>
        <p:spPr>
          <a:xfrm>
            <a:off x="1021555" y="2809236"/>
            <a:ext cx="1584327" cy="83099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Assign to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9"/>
          <p:cNvSpPr txBox="1"/>
          <p:nvPr/>
        </p:nvSpPr>
        <p:spPr>
          <a:xfrm>
            <a:off x="1021555" y="3876248"/>
            <a:ext cx="1584327" cy="83099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Update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Populating Clusters</a:t>
            </a: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body" idx="1"/>
          </p:nvPr>
        </p:nvSpPr>
        <p:spPr>
          <a:xfrm>
            <a:off x="1981200" y="1295400"/>
            <a:ext cx="84582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1) </a:t>
            </a:r>
            <a:r>
              <a:rPr lang="en-US" sz="2400"/>
              <a:t>For each point, </a:t>
            </a:r>
            <a:r>
              <a:rPr lang="en-US" sz="2400" b="1">
                <a:solidFill>
                  <a:srgbClr val="008000"/>
                </a:solidFill>
              </a:rPr>
              <a:t>place it in the cluster whose current centroid it is nearest</a:t>
            </a:r>
            <a:endParaRPr/>
          </a:p>
          <a:p>
            <a:pPr marL="3886200" lvl="8" indent="-1524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2)</a:t>
            </a:r>
            <a:r>
              <a:rPr lang="en-US" sz="2400"/>
              <a:t> </a:t>
            </a:r>
            <a:r>
              <a:rPr lang="en-US" sz="2400" b="1">
                <a:solidFill>
                  <a:srgbClr val="008000"/>
                </a:solidFill>
              </a:rPr>
              <a:t>After all points are assigned, update the locations of centroids of the </a:t>
            </a:r>
            <a:r>
              <a:rPr lang="en-US" sz="2400" b="1" i="1">
                <a:solidFill>
                  <a:srgbClr val="008000"/>
                </a:solidFill>
              </a:rPr>
              <a:t>k</a:t>
            </a:r>
            <a:r>
              <a:rPr lang="en-US" sz="2400" b="1">
                <a:solidFill>
                  <a:srgbClr val="008000"/>
                </a:solidFill>
              </a:rPr>
              <a:t> clusters</a:t>
            </a:r>
            <a:endParaRPr/>
          </a:p>
          <a:p>
            <a:pPr marL="3886200" lvl="8" indent="-1524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3) </a:t>
            </a:r>
            <a:r>
              <a:rPr lang="en-US" sz="2400" b="1">
                <a:solidFill>
                  <a:srgbClr val="008000"/>
                </a:solidFill>
              </a:rPr>
              <a:t>Reassign all points to their closest centroid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Sometimes moves points between clusters</a:t>
            </a:r>
            <a:endParaRPr/>
          </a:p>
          <a:p>
            <a:pPr marL="3886200" lvl="8" indent="-1524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lang="en-US" sz="2400" b="1">
                <a:solidFill>
                  <a:srgbClr val="008000"/>
                </a:solidFill>
              </a:rPr>
              <a:t>Repeat 2 and 3 until convergence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Convergence:</a:t>
            </a:r>
            <a:r>
              <a:rPr lang="en-US" sz="2000"/>
              <a:t> Points don’t move between clusters and centroids stabilize.</a:t>
            </a:r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"/>
          <p:cNvSpPr/>
          <p:nvPr/>
        </p:nvSpPr>
        <p:spPr>
          <a:xfrm>
            <a:off x="2895601" y="4068208"/>
            <a:ext cx="2258279" cy="808593"/>
          </a:xfrm>
          <a:prstGeom prst="ellipse">
            <a:avLst/>
          </a:prstGeom>
          <a:solidFill>
            <a:srgbClr val="D60093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1"/>
          <p:cNvSpPr/>
          <p:nvPr/>
        </p:nvSpPr>
        <p:spPr>
          <a:xfrm rot="2616022">
            <a:off x="5865333" y="1890140"/>
            <a:ext cx="1324078" cy="3376820"/>
          </a:xfrm>
          <a:prstGeom prst="ellipse">
            <a:avLst/>
          </a:prstGeom>
          <a:solidFill>
            <a:srgbClr val="00B0F0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Example: Assigning Clusters</a:t>
            </a: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31"/>
          <p:cNvSpPr txBox="1"/>
          <p:nvPr/>
        </p:nvSpPr>
        <p:spPr>
          <a:xfrm>
            <a:off x="5257800" y="432014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7375525" y="2403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660895" y="430530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1"/>
          <p:cNvSpPr txBox="1"/>
          <p:nvPr/>
        </p:nvSpPr>
        <p:spPr>
          <a:xfrm>
            <a:off x="6842125" y="30892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41957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1"/>
          <p:cNvSpPr txBox="1"/>
          <p:nvPr/>
        </p:nvSpPr>
        <p:spPr>
          <a:xfrm>
            <a:off x="6308725" y="37750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32813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>
            <a:off x="6003925" y="4308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>
            <a:off x="2112844" y="5562601"/>
            <a:ext cx="16209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 … data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6626340" y="345449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7132065" y="277280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2133600" y="6096000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1"/>
          <p:cNvSpPr/>
          <p:nvPr/>
        </p:nvSpPr>
        <p:spPr>
          <a:xfrm>
            <a:off x="6344466" y="3845441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3317059" y="4337566"/>
            <a:ext cx="228600" cy="228600"/>
          </a:xfrm>
          <a:prstGeom prst="rect">
            <a:avLst/>
          </a:prstGeom>
          <a:noFill/>
          <a:ln w="38100" cap="flat" cmpd="sng">
            <a:solidFill>
              <a:srgbClr val="D600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5643518" y="434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7086600" y="6096000"/>
            <a:ext cx="2582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Clusters after round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rot="2616022">
            <a:off x="5865333" y="1890140"/>
            <a:ext cx="1324078" cy="3376820"/>
          </a:xfrm>
          <a:prstGeom prst="ellipse">
            <a:avLst/>
          </a:prstGeom>
          <a:solidFill>
            <a:srgbClr val="00B0F0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Example: Assigning Clusters</a:t>
            </a:r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32"/>
          <p:cNvSpPr txBox="1"/>
          <p:nvPr/>
        </p:nvSpPr>
        <p:spPr>
          <a:xfrm>
            <a:off x="5257800" y="432014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7375525" y="2403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4660895" y="430530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2"/>
          <p:cNvSpPr txBox="1"/>
          <p:nvPr/>
        </p:nvSpPr>
        <p:spPr>
          <a:xfrm>
            <a:off x="6842125" y="30892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2"/>
          <p:cNvSpPr txBox="1"/>
          <p:nvPr/>
        </p:nvSpPr>
        <p:spPr>
          <a:xfrm>
            <a:off x="41957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6308725" y="37750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2"/>
          <p:cNvSpPr txBox="1"/>
          <p:nvPr/>
        </p:nvSpPr>
        <p:spPr>
          <a:xfrm>
            <a:off x="32813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2"/>
          <p:cNvSpPr txBox="1"/>
          <p:nvPr/>
        </p:nvSpPr>
        <p:spPr>
          <a:xfrm>
            <a:off x="6003925" y="4308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2"/>
          <p:cNvSpPr txBox="1"/>
          <p:nvPr/>
        </p:nvSpPr>
        <p:spPr>
          <a:xfrm>
            <a:off x="2112844" y="5715001"/>
            <a:ext cx="16209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 … data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2"/>
          <p:cNvSpPr txBox="1"/>
          <p:nvPr/>
        </p:nvSpPr>
        <p:spPr>
          <a:xfrm>
            <a:off x="6626340" y="345449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2"/>
          <p:cNvSpPr txBox="1"/>
          <p:nvPr/>
        </p:nvSpPr>
        <p:spPr>
          <a:xfrm>
            <a:off x="7132065" y="277280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2133600" y="6096000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2"/>
          <p:cNvSpPr/>
          <p:nvPr/>
        </p:nvSpPr>
        <p:spPr>
          <a:xfrm>
            <a:off x="6629400" y="3352800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4117159" y="4358203"/>
            <a:ext cx="228600" cy="228600"/>
          </a:xfrm>
          <a:prstGeom prst="rect">
            <a:avLst/>
          </a:prstGeom>
          <a:noFill/>
          <a:ln w="38100" cap="flat" cmpd="sng">
            <a:solidFill>
              <a:srgbClr val="D600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2"/>
          <p:cNvSpPr txBox="1"/>
          <p:nvPr/>
        </p:nvSpPr>
        <p:spPr>
          <a:xfrm>
            <a:off x="5643518" y="434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2895601" y="4068208"/>
            <a:ext cx="2258279" cy="808593"/>
          </a:xfrm>
          <a:prstGeom prst="ellipse">
            <a:avLst/>
          </a:prstGeom>
          <a:solidFill>
            <a:srgbClr val="D60093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2"/>
          <p:cNvSpPr/>
          <p:nvPr/>
        </p:nvSpPr>
        <p:spPr>
          <a:xfrm>
            <a:off x="3200401" y="4123770"/>
            <a:ext cx="2357482" cy="808593"/>
          </a:xfrm>
          <a:prstGeom prst="ellipse">
            <a:avLst/>
          </a:prstGeom>
          <a:solidFill>
            <a:srgbClr val="D60093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2"/>
          <p:cNvSpPr/>
          <p:nvPr/>
        </p:nvSpPr>
        <p:spPr>
          <a:xfrm rot="2616022">
            <a:off x="5986074" y="1946844"/>
            <a:ext cx="1324078" cy="3007002"/>
          </a:xfrm>
          <a:prstGeom prst="ellipse">
            <a:avLst/>
          </a:prstGeom>
          <a:solidFill>
            <a:srgbClr val="00B0F0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2"/>
          <p:cNvSpPr txBox="1"/>
          <p:nvPr/>
        </p:nvSpPr>
        <p:spPr>
          <a:xfrm>
            <a:off x="7086600" y="6096000"/>
            <a:ext cx="2582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Clusters after round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/>
          <p:nvPr/>
        </p:nvSpPr>
        <p:spPr>
          <a:xfrm rot="2616022">
            <a:off x="5985582" y="1938237"/>
            <a:ext cx="1324078" cy="3028081"/>
          </a:xfrm>
          <a:prstGeom prst="ellipse">
            <a:avLst/>
          </a:prstGeom>
          <a:solidFill>
            <a:srgbClr val="00B0F0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Example: Assigning Clusters</a:t>
            </a:r>
            <a:endParaRPr/>
          </a:p>
        </p:txBody>
      </p:sp>
      <p:sp>
        <p:nvSpPr>
          <p:cNvPr id="599" name="Google Shape;599;p3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5257800" y="432014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3"/>
          <p:cNvSpPr txBox="1"/>
          <p:nvPr/>
        </p:nvSpPr>
        <p:spPr>
          <a:xfrm>
            <a:off x="7375525" y="2403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3"/>
          <p:cNvSpPr txBox="1"/>
          <p:nvPr/>
        </p:nvSpPr>
        <p:spPr>
          <a:xfrm>
            <a:off x="4660895" y="430530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6842125" y="30892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3"/>
          <p:cNvSpPr txBox="1"/>
          <p:nvPr/>
        </p:nvSpPr>
        <p:spPr>
          <a:xfrm>
            <a:off x="41957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3"/>
          <p:cNvSpPr txBox="1"/>
          <p:nvPr/>
        </p:nvSpPr>
        <p:spPr>
          <a:xfrm>
            <a:off x="6308725" y="37750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3"/>
          <p:cNvSpPr txBox="1"/>
          <p:nvPr/>
        </p:nvSpPr>
        <p:spPr>
          <a:xfrm>
            <a:off x="3281318" y="42672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3"/>
          <p:cNvSpPr txBox="1"/>
          <p:nvPr/>
        </p:nvSpPr>
        <p:spPr>
          <a:xfrm>
            <a:off x="6003925" y="430847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3"/>
          <p:cNvSpPr txBox="1"/>
          <p:nvPr/>
        </p:nvSpPr>
        <p:spPr>
          <a:xfrm>
            <a:off x="2112844" y="5715001"/>
            <a:ext cx="16209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 … data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centroid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3"/>
          <p:cNvSpPr txBox="1"/>
          <p:nvPr/>
        </p:nvSpPr>
        <p:spPr>
          <a:xfrm>
            <a:off x="6626340" y="345449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7132065" y="277280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2133600" y="6096000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3"/>
          <p:cNvSpPr/>
          <p:nvPr/>
        </p:nvSpPr>
        <p:spPr>
          <a:xfrm>
            <a:off x="6842125" y="3045341"/>
            <a:ext cx="228600" cy="228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3"/>
          <p:cNvSpPr/>
          <p:nvPr/>
        </p:nvSpPr>
        <p:spPr>
          <a:xfrm>
            <a:off x="4640261" y="4378841"/>
            <a:ext cx="228600" cy="228600"/>
          </a:xfrm>
          <a:prstGeom prst="rect">
            <a:avLst/>
          </a:prstGeom>
          <a:noFill/>
          <a:ln w="38100" cap="flat" cmpd="sng">
            <a:solidFill>
              <a:srgbClr val="D600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3"/>
          <p:cNvSpPr txBox="1"/>
          <p:nvPr/>
        </p:nvSpPr>
        <p:spPr>
          <a:xfrm>
            <a:off x="5643518" y="434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3200401" y="4144408"/>
            <a:ext cx="2357483" cy="808593"/>
          </a:xfrm>
          <a:prstGeom prst="ellipse">
            <a:avLst/>
          </a:prstGeom>
          <a:solidFill>
            <a:srgbClr val="D60093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3200400" y="4123770"/>
            <a:ext cx="3108325" cy="808593"/>
          </a:xfrm>
          <a:prstGeom prst="ellipse">
            <a:avLst/>
          </a:prstGeom>
          <a:solidFill>
            <a:srgbClr val="D60093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3"/>
          <p:cNvSpPr/>
          <p:nvPr/>
        </p:nvSpPr>
        <p:spPr>
          <a:xfrm rot="2616022">
            <a:off x="6255170" y="2054476"/>
            <a:ext cx="1324078" cy="2226588"/>
          </a:xfrm>
          <a:prstGeom prst="ellipse">
            <a:avLst/>
          </a:prstGeom>
          <a:solidFill>
            <a:srgbClr val="00B0F0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3"/>
          <p:cNvSpPr txBox="1"/>
          <p:nvPr/>
        </p:nvSpPr>
        <p:spPr>
          <a:xfrm>
            <a:off x="7086600" y="6096000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Clusters at the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0b4f342a8_0_4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examples</a:t>
            </a:r>
            <a:endParaRPr/>
          </a:p>
        </p:txBody>
      </p:sp>
      <p:sp>
        <p:nvSpPr>
          <p:cNvPr id="113" name="Google Shape;113;g2b0b4f342a8_0_41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b="1"/>
              <a:t>Bias in COVID-19 Detection from Audio</a:t>
            </a:r>
            <a:endParaRPr b="1"/>
          </a:p>
        </p:txBody>
      </p:sp>
      <p:sp>
        <p:nvSpPr>
          <p:cNvPr id="114" name="Google Shape;114;g2b0b4f342a8_0_41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8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“This project focuses on looking for biases that exist in COVID-19 detection based on coughing sounds. We hope to explore whether the cough sound screening can be a more cost-effective but reliable alternative to the PCR test in the post covid period. In particular, we will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work on checking the accuracy and reliability of detection results for all age groups, genders, etc.”</a:t>
            </a:r>
            <a:endParaRPr/>
          </a:p>
        </p:txBody>
      </p:sp>
      <p:sp>
        <p:nvSpPr>
          <p:cNvPr id="115" name="Google Shape;115;g2b0b4f342a8_0_41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89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b="1"/>
              <a:t>Bias in Mate Selection for Speed Dating</a:t>
            </a:r>
            <a:endParaRPr b="1"/>
          </a:p>
        </p:txBody>
      </p:sp>
      <p:sp>
        <p:nvSpPr>
          <p:cNvPr id="116" name="Google Shape;116;g2b0b4f342a8_0_41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89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“...The trained [dating app] models will, however, reflect the data’s biases towards particular demographic groupings, but few researchers have paid attention to them. In our work, we build regression models combined with pre-processing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techniques to perform the dating successful rate prediction, and deploy a number of evaluation mechanisms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combined with visualizations to identify …bias”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987" y="1862137"/>
            <a:ext cx="101060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Watch out for local minima!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Convergence</a:t>
            </a:r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Several possibilities, e.g.,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 fixed number of iterations.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Data partition is unchanged.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Centroid positions don’t change 🡪 convergence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Does k-means always converge? i.e., </a:t>
            </a:r>
            <a:r>
              <a:rPr lang="en-US" sz="2000"/>
              <a:t>reach a state in which clusters don’t change.</a:t>
            </a:r>
            <a:endParaRPr sz="2400"/>
          </a:p>
          <a:p>
            <a:pPr marL="704215" marR="110489" lvl="1" indent="-292100" algn="l" rtl="0">
              <a:lnSpc>
                <a:spcPct val="987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Yes. It does, as it minimizes the overall distortion towards a local optimum.</a:t>
            </a:r>
            <a:endParaRPr/>
          </a:p>
          <a:p>
            <a:pPr marL="704215" marR="110489" lvl="1" indent="-292100" algn="l" rtl="0">
              <a:lnSpc>
                <a:spcPct val="987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How to find a better minimum?</a:t>
            </a:r>
            <a:endParaRPr/>
          </a:p>
          <a:p>
            <a:pPr marL="1104265" lvl="2" indent="-22860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Solution: e.g. run it multiple times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K-means is a special case of a general procedure known as the Expectation Maximization (EM) algorithm.</a:t>
            </a:r>
            <a:endParaRPr/>
          </a:p>
        </p:txBody>
      </p:sp>
      <p:sp>
        <p:nvSpPr>
          <p:cNvPr id="631" name="Google Shape;631;p36"/>
          <p:cNvSpPr txBox="1"/>
          <p:nvPr/>
        </p:nvSpPr>
        <p:spPr>
          <a:xfrm>
            <a:off x="9144001" y="0"/>
            <a:ext cx="1101725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BFCFF"/>
                </a:solidFill>
                <a:latin typeface="Lucida Sans"/>
                <a:ea typeface="Lucida Sans"/>
                <a:cs typeface="Lucida Sans"/>
                <a:sym typeface="Lucida Sans"/>
              </a:rPr>
              <a:t>Sec. 16.4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Computational complexity</a:t>
            </a:r>
            <a:endParaRPr/>
          </a:p>
        </p:txBody>
      </p:sp>
      <p:sp>
        <p:nvSpPr>
          <p:cNvPr id="637" name="Google Shape;637;p3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computational complexity of the algorithm is generally linear with the number of instances </a:t>
            </a:r>
            <a:r>
              <a:rPr lang="en-US" i="1"/>
              <a:t>N</a:t>
            </a:r>
            <a:r>
              <a:rPr lang="en-US"/>
              <a:t>, the number of clusters </a:t>
            </a:r>
            <a:r>
              <a:rPr lang="en-US" i="1"/>
              <a:t>K</a:t>
            </a:r>
            <a:r>
              <a:rPr lang="en-US"/>
              <a:t>, and the number of dimensions </a:t>
            </a:r>
            <a:r>
              <a:rPr lang="en-US" i="1"/>
              <a:t>m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However, this is only true when the data has a clustering structure. If it does not, then the complexity can increase exponentially with the number of instances.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rare, and K-Means is generally one of the fastest clustering algorithms.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clusters?</a:t>
            </a:r>
            <a:endParaRPr/>
          </a:p>
        </p:txBody>
      </p:sp>
      <p:pic>
        <p:nvPicPr>
          <p:cNvPr id="643" name="Google Shape;643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7096" y="805260"/>
            <a:ext cx="6802285" cy="27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7096" y="3591986"/>
            <a:ext cx="6915943" cy="300049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8"/>
          <p:cNvSpPr txBox="1"/>
          <p:nvPr/>
        </p:nvSpPr>
        <p:spPr>
          <a:xfrm>
            <a:off x="1078707" y="4407694"/>
            <a:ext cx="11283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squared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9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1981200" y="417717"/>
            <a:ext cx="8229600" cy="85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Weaknesses of K-Means</a:t>
            </a:r>
            <a:endParaRPr/>
          </a:p>
        </p:txBody>
      </p:sp>
      <p:sp>
        <p:nvSpPr>
          <p:cNvPr id="652" name="Google Shape;652;p39"/>
          <p:cNvSpPr txBox="1">
            <a:spLocks noGrp="1"/>
          </p:cNvSpPr>
          <p:nvPr>
            <p:ph type="body" idx="1"/>
          </p:nvPr>
        </p:nvSpPr>
        <p:spPr>
          <a:xfrm>
            <a:off x="992981" y="1600201"/>
            <a:ext cx="9217819" cy="26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400" rIns="0" bIns="0" anchor="t" anchorCtr="0">
            <a:sp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>
                <a:solidFill>
                  <a:srgbClr val="404040"/>
                </a:solidFill>
              </a:rPr>
              <a:t>The user needs to specify </a:t>
            </a:r>
            <a:r>
              <a:rPr lang="en-US" i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lvl="0" indent="-127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>
                <a:solidFill>
                  <a:srgbClr val="404040"/>
                </a:solidFill>
              </a:rPr>
              <a:t>The algorithm is sensitive to </a:t>
            </a:r>
            <a:r>
              <a:rPr lang="en-US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marR="5080" lvl="0" indent="-292100" algn="l" rtl="0">
              <a:lnSpc>
                <a:spcPct val="108333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Outliers are data points that are very far away from other data points</a:t>
            </a:r>
            <a:endParaRPr/>
          </a:p>
          <a:p>
            <a:pPr marL="762000" marR="386715" lvl="0" indent="-292100" algn="l" rtl="0">
              <a:lnSpc>
                <a:spcPct val="108333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400"/>
              <a:buChar char="•"/>
            </a:pPr>
            <a:r>
              <a:rPr lang="en-US" sz="2400">
                <a:solidFill>
                  <a:srgbClr val="404040"/>
                </a:solidFill>
              </a:rPr>
              <a:t>Outliers could be errors in the data recording or some special data points with very different values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0"/>
          <p:cNvSpPr/>
          <p:nvPr/>
        </p:nvSpPr>
        <p:spPr>
          <a:xfrm>
            <a:off x="1981200" y="1873700"/>
            <a:ext cx="7188200" cy="43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2059941" y="477855"/>
            <a:ext cx="7814309" cy="105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Weaknesses of k-means: </a:t>
            </a:r>
            <a:br>
              <a:rPr lang="en-US" sz="3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with outliers</a:t>
            </a: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1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4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latin typeface="Helvetica Neue"/>
                <a:ea typeface="Helvetica Neue"/>
                <a:cs typeface="Helvetica Neue"/>
                <a:sym typeface="Helvetica Neue"/>
              </a:rPr>
              <a:t>To deal with outliers</a:t>
            </a:r>
            <a:endParaRPr/>
          </a:p>
        </p:txBody>
      </p:sp>
      <p:sp>
        <p:nvSpPr>
          <p:cNvPr id="666" name="Google Shape;666;p4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125" rIns="0" bIns="0" anchor="t" anchorCtr="0">
            <a:spAutoFit/>
          </a:bodyPr>
          <a:lstStyle/>
          <a:p>
            <a:pPr marL="401320" marR="212090" lvl="0" indent="-3429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•"/>
            </a:pPr>
            <a:r>
              <a:rPr lang="en-US" sz="2600">
                <a:solidFill>
                  <a:srgbClr val="404040"/>
                </a:solidFill>
              </a:rPr>
              <a:t>One method is to remove some data points in the clustering process that are much further away from the centroids than other data points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807085" marR="5080" lvl="0" indent="-292100" algn="l" rtl="0">
              <a:lnSpc>
                <a:spcPct val="102299"/>
              </a:lnSpc>
              <a:spcBef>
                <a:spcPts val="420"/>
              </a:spcBef>
              <a:spcAft>
                <a:spcPts val="0"/>
              </a:spcAft>
              <a:buClr>
                <a:srgbClr val="404040"/>
              </a:buClr>
              <a:buSzPts val="2000"/>
              <a:buChar char="•"/>
            </a:pPr>
            <a:r>
              <a:rPr lang="en-US" sz="2000">
                <a:solidFill>
                  <a:srgbClr val="404040"/>
                </a:solidFill>
              </a:rPr>
              <a:t>To be safe, we may want to monitor these possible outliers over a few iterations and then decide to remove them.</a:t>
            </a:r>
            <a:endParaRPr/>
          </a:p>
          <a:p>
            <a:pPr marL="58419" lvl="0" indent="-58419" algn="l" rtl="0">
              <a:lnSpc>
                <a:spcPct val="119615"/>
              </a:lnSpc>
              <a:spcBef>
                <a:spcPts val="560"/>
              </a:spcBef>
              <a:spcAft>
                <a:spcPts val="0"/>
              </a:spcAft>
              <a:buClr>
                <a:srgbClr val="404040"/>
              </a:buClr>
              <a:buSzPts val="2600"/>
              <a:buChar char="•"/>
            </a:pPr>
            <a:r>
              <a:rPr lang="en-US" sz="2600">
                <a:solidFill>
                  <a:srgbClr val="404040"/>
                </a:solidFill>
              </a:rPr>
              <a:t>Another method is to perform random sampling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801370" lvl="1" indent="-285750" algn="l" rtl="0">
              <a:lnSpc>
                <a:spcPct val="1555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000"/>
              <a:buChar char="–"/>
            </a:pPr>
            <a:r>
              <a:rPr lang="en-US" sz="2000">
                <a:solidFill>
                  <a:srgbClr val="404040"/>
                </a:solidFill>
              </a:rPr>
              <a:t>Since in sampling we only choose a small subset of</a:t>
            </a:r>
            <a:r>
              <a:rPr lang="en-US" sz="2000"/>
              <a:t> </a:t>
            </a:r>
            <a:r>
              <a:rPr lang="en-US" sz="2000">
                <a:solidFill>
                  <a:srgbClr val="404040"/>
                </a:solidFill>
              </a:rPr>
              <a:t>the data points, the chance of selecting an outlier is very small</a:t>
            </a:r>
            <a:endParaRPr sz="2000"/>
          </a:p>
          <a:p>
            <a:pPr marL="801370" lvl="1" indent="-285750" algn="l" rtl="0">
              <a:lnSpc>
                <a:spcPct val="1555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000"/>
              <a:buChar char="–"/>
            </a:pPr>
            <a:r>
              <a:rPr lang="en-US" sz="2000">
                <a:solidFill>
                  <a:srgbClr val="404040"/>
                </a:solidFill>
              </a:rPr>
              <a:t>Assign the rest of the data points to the clusters by distance or similarity comparison, or classification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8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Weaknesses of k-means</a:t>
            </a:r>
            <a:endParaRPr/>
          </a:p>
        </p:txBody>
      </p:sp>
      <p:sp>
        <p:nvSpPr>
          <p:cNvPr id="672" name="Google Shape;672;p4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algorithm is sensitive to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seeds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73" name="Google Shape;673;p42"/>
          <p:cNvSpPr/>
          <p:nvPr/>
        </p:nvSpPr>
        <p:spPr>
          <a:xfrm>
            <a:off x="2527300" y="2255381"/>
            <a:ext cx="6197600" cy="4000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8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Weaknesses of k-means (cont …)</a:t>
            </a:r>
            <a:endParaRPr/>
          </a:p>
        </p:txBody>
      </p:sp>
      <p:sp>
        <p:nvSpPr>
          <p:cNvPr id="679" name="Google Shape;679;p4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use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seeds</a:t>
            </a:r>
            <a:r>
              <a:rPr lang="en-US" sz="28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good results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80" name="Google Shape;680;p43"/>
          <p:cNvSpPr/>
          <p:nvPr/>
        </p:nvSpPr>
        <p:spPr>
          <a:xfrm>
            <a:off x="2209800" y="2147770"/>
            <a:ext cx="6477000" cy="400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3"/>
          <p:cNvSpPr txBox="1"/>
          <p:nvPr/>
        </p:nvSpPr>
        <p:spPr>
          <a:xfrm>
            <a:off x="1961514" y="1618071"/>
            <a:ext cx="91255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611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There  are  some   methods  to  help   choose  good   seeds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4"/>
          <p:cNvSpPr txBox="1"/>
          <p:nvPr/>
        </p:nvSpPr>
        <p:spPr>
          <a:xfrm>
            <a:off x="7958796" y="6031084"/>
            <a:ext cx="2590800" cy="55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417194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44"/>
          <p:cNvSpPr txBox="1"/>
          <p:nvPr/>
        </p:nvSpPr>
        <p:spPr>
          <a:xfrm>
            <a:off x="1998027" y="709544"/>
            <a:ext cx="827978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Weaknesses of k-means (cont …)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44"/>
          <p:cNvSpPr txBox="1"/>
          <p:nvPr/>
        </p:nvSpPr>
        <p:spPr>
          <a:xfrm>
            <a:off x="2234293" y="1241682"/>
            <a:ext cx="7578090" cy="121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2600" b="0" i="1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26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-means algorithm is not suitable for</a:t>
            </a: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discovering clusters that are not hyper-ellipsoids </a:t>
            </a:r>
            <a:br>
              <a:rPr lang="en-US" sz="26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(or hyper-spheres)</a:t>
            </a: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2095500" y="2644321"/>
            <a:ext cx="7950200" cy="33527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4"/>
          <p:cNvSpPr txBox="1"/>
          <p:nvPr/>
        </p:nvSpPr>
        <p:spPr>
          <a:xfrm>
            <a:off x="8911591" y="3444603"/>
            <a:ext cx="1593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0b4f342a8_0_5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 to ask</a:t>
            </a:r>
            <a:endParaRPr/>
          </a:p>
        </p:txBody>
      </p:sp>
      <p:sp>
        <p:nvSpPr>
          <p:cNvPr id="123" name="Google Shape;123;g2b0b4f342a8_0_55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b0b4f342a8_0_55"/>
          <p:cNvSpPr txBox="1">
            <a:spLocks noGrp="1"/>
          </p:cNvSpPr>
          <p:nvPr>
            <p:ph type="body" idx="2"/>
          </p:nvPr>
        </p:nvSpPr>
        <p:spPr>
          <a:xfrm>
            <a:off x="609600" y="1999500"/>
            <a:ext cx="109728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What do you want to predict?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What are common datasets? Are some demographics over/underrepresented in these data?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What are common features gleaned from these data? Do they harm certain classes?</a:t>
            </a:r>
            <a:br>
              <a:rPr lang="en-US"/>
            </a:br>
            <a:r>
              <a:rPr lang="en-US" b="1"/>
              <a:t>Example:</a:t>
            </a:r>
            <a:r>
              <a:rPr lang="en-US"/>
              <a:t> hate detection model that flags people who use AAE</a:t>
            </a:r>
            <a:endParaRPr/>
          </a:p>
        </p:txBody>
      </p:sp>
      <p:sp>
        <p:nvSpPr>
          <p:cNvPr id="125" name="Google Shape;125;g2b0b4f342a8_0_55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89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b0b4f342a8_0_55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8900" cy="41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4"/>
          <p:cNvSpPr txBox="1"/>
          <p:nvPr/>
        </p:nvSpPr>
        <p:spPr>
          <a:xfrm>
            <a:off x="2197199" y="3806577"/>
            <a:ext cx="438721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Competitive Learning</a:t>
            </a:r>
            <a:endParaRPr sz="6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114"/>
          <p:cNvSpPr/>
          <p:nvPr/>
        </p:nvSpPr>
        <p:spPr>
          <a:xfrm>
            <a:off x="1524000" y="5562600"/>
            <a:ext cx="9144000" cy="190500"/>
          </a:xfrm>
          <a:custGeom>
            <a:avLst/>
            <a:gdLst/>
            <a:ahLst/>
            <a:cxnLst/>
            <a:rect l="l" t="t" r="r" b="b"/>
            <a:pathLst>
              <a:path w="9144000" h="190500" extrusionOk="0">
                <a:moveTo>
                  <a:pt x="0" y="0"/>
                </a:moveTo>
                <a:lnTo>
                  <a:pt x="9144000" y="0"/>
                </a:lnTo>
                <a:lnTo>
                  <a:pt x="91440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1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CLUSTER EVALUATION</a:t>
            </a:r>
            <a:endParaRPr/>
          </a:p>
        </p:txBody>
      </p:sp>
      <p:sp>
        <p:nvSpPr>
          <p:cNvPr id="698" name="Google Shape;698;p11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5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4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Cluster Evaluation: a hard problem</a:t>
            </a:r>
            <a:endParaRPr/>
          </a:p>
        </p:txBody>
      </p:sp>
      <p:sp>
        <p:nvSpPr>
          <p:cNvPr id="705" name="Google Shape;705;p45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298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7075" rIns="0" bIns="0" anchor="t" anchorCtr="0">
            <a:spAutoFit/>
          </a:bodyPr>
          <a:lstStyle/>
          <a:p>
            <a:pPr marL="355600" marR="167005" lvl="0" indent="-34290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quality of a clustering is very hard to evaluate because we do not know the correct clusters</a:t>
            </a:r>
            <a:endParaRPr/>
          </a:p>
          <a:p>
            <a:pPr marL="1270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 methods are used: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User inspection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Study centroids, and spreads</a:t>
            </a:r>
            <a:endParaRPr sz="2000"/>
          </a:p>
          <a:p>
            <a:pPr marL="86995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Entropy, Purity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Silhouette score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Cluster evaluation: ground truth</a:t>
            </a:r>
            <a:endParaRPr/>
          </a:p>
        </p:txBody>
      </p:sp>
      <p:sp>
        <p:nvSpPr>
          <p:cNvPr id="711" name="Google Shape;711;p4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We use some labeled data (for classification)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-1270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Assumption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Each class is a cluster.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55600" marR="176530" lvl="0" indent="-342900" algn="just" rtl="0">
              <a:lnSpc>
                <a:spcPct val="100699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After clustering, a confusion matrix is constructed. From the matrix, we compute various measurements, entropy, purity, precision, recall and F-score.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762000" marR="5080" lvl="0" indent="-292100" algn="l" rtl="0">
              <a:lnSpc>
                <a:spcPct val="100400"/>
              </a:lnSpc>
              <a:spcBef>
                <a:spcPts val="409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Let the classes in the data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). The clustering method produces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clusters, which divides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into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disjoint subsets,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US" sz="28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Multi-class Confusion Matrix</a:t>
            </a:r>
            <a:endParaRPr/>
          </a:p>
        </p:txBody>
      </p:sp>
      <p:pic>
        <p:nvPicPr>
          <p:cNvPr id="717" name="Google Shape;71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335"/>
          <a:stretch/>
        </p:blipFill>
        <p:spPr>
          <a:xfrm>
            <a:off x="3093244" y="1913899"/>
            <a:ext cx="6298850" cy="344453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7"/>
          <p:cNvSpPr txBox="1"/>
          <p:nvPr/>
        </p:nvSpPr>
        <p:spPr>
          <a:xfrm>
            <a:off x="3693320" y="1305073"/>
            <a:ext cx="19495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 rot="-5400000">
            <a:off x="885826" y="3548210"/>
            <a:ext cx="24474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clusters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8"/>
          <p:cNvSpPr txBox="1"/>
          <p:nvPr/>
        </p:nvSpPr>
        <p:spPr>
          <a:xfrm>
            <a:off x="7958796" y="6031084"/>
            <a:ext cx="2590800" cy="55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417194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" name="Google Shape;725;p48"/>
          <p:cNvSpPr txBox="1">
            <a:spLocks noGrp="1"/>
          </p:cNvSpPr>
          <p:nvPr>
            <p:ph type="title"/>
          </p:nvPr>
        </p:nvSpPr>
        <p:spPr>
          <a:xfrm>
            <a:off x="2133601" y="40405"/>
            <a:ext cx="10260013" cy="99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8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Evaluation measures: Entropy</a:t>
            </a:r>
            <a:endParaRPr/>
          </a:p>
        </p:txBody>
      </p:sp>
      <p:sp>
        <p:nvSpPr>
          <p:cNvPr id="726" name="Google Shape;726;p48"/>
          <p:cNvSpPr/>
          <p:nvPr/>
        </p:nvSpPr>
        <p:spPr>
          <a:xfrm>
            <a:off x="1993900" y="1568795"/>
            <a:ext cx="8280400" cy="361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9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" name="Google Shape;732;p49"/>
          <p:cNvSpPr txBox="1">
            <a:spLocks noGrp="1"/>
          </p:cNvSpPr>
          <p:nvPr>
            <p:ph type="title"/>
          </p:nvPr>
        </p:nvSpPr>
        <p:spPr>
          <a:xfrm>
            <a:off x="2133601" y="110536"/>
            <a:ext cx="10260013" cy="85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9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Evaluation measures: purity</a:t>
            </a:r>
            <a:endParaRPr/>
          </a:p>
        </p:txBody>
      </p:sp>
      <p:sp>
        <p:nvSpPr>
          <p:cNvPr id="733" name="Google Shape;733;p49"/>
          <p:cNvSpPr/>
          <p:nvPr/>
        </p:nvSpPr>
        <p:spPr>
          <a:xfrm>
            <a:off x="1981200" y="1600200"/>
            <a:ext cx="8229600" cy="359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0"/>
          <p:cNvSpPr txBox="1"/>
          <p:nvPr/>
        </p:nvSpPr>
        <p:spPr>
          <a:xfrm>
            <a:off x="7958796" y="6031084"/>
            <a:ext cx="2590800" cy="36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</a:t>
            </a:r>
            <a:r>
              <a:rPr lang="en-US" sz="12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//www.cs.uic.edu/~liub/</a:t>
            </a: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217170" lvl="0" indent="0" algn="r" rtl="0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48</a:t>
            </a: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5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2700" marR="5080" lvl="0" indent="0" algn="ctr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/>
              <a:t>Evaluation based on internal information</a:t>
            </a:r>
            <a:endParaRPr sz="3400"/>
          </a:p>
        </p:txBody>
      </p:sp>
      <p:sp>
        <p:nvSpPr>
          <p:cNvPr id="740" name="Google Shape;740;p5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 b="1">
                <a:solidFill>
                  <a:srgbClr val="404040"/>
                </a:solidFill>
              </a:rPr>
              <a:t>Intra-cluster cohesion </a:t>
            </a:r>
            <a:r>
              <a:rPr lang="en-US" sz="2800">
                <a:solidFill>
                  <a:srgbClr val="404040"/>
                </a:solidFill>
              </a:rPr>
              <a:t>(compactness):</a:t>
            </a:r>
            <a:endParaRPr sz="2800"/>
          </a:p>
          <a:p>
            <a:pPr marL="762000" marR="192405" lvl="0" indent="-292100" algn="l" rtl="0">
              <a:lnSpc>
                <a:spcPct val="102299"/>
              </a:lnSpc>
              <a:spcBef>
                <a:spcPts val="459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Cohesion measures how similar to each other the data points in the same cluster are</a:t>
            </a:r>
            <a:endParaRPr/>
          </a:p>
          <a:p>
            <a:pPr marL="762000" marR="192405" lvl="0" indent="-292100" algn="l" rtl="0">
              <a:lnSpc>
                <a:spcPct val="102299"/>
              </a:lnSpc>
              <a:spcBef>
                <a:spcPts val="459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>
                <a:solidFill>
                  <a:srgbClr val="404040"/>
                </a:solidFill>
              </a:rPr>
              <a:t>i.e., how </a:t>
            </a:r>
            <a:r>
              <a:rPr lang="en-US" sz="2800">
                <a:solidFill>
                  <a:srgbClr val="404040"/>
                </a:solidFill>
              </a:rPr>
              <a:t>near they are to the cluster centroid.</a:t>
            </a:r>
            <a:endParaRPr/>
          </a:p>
          <a:p>
            <a:pPr marL="762000" marR="192405" lvl="0" indent="-292100" algn="l" rtl="0">
              <a:lnSpc>
                <a:spcPct val="102299"/>
              </a:lnSpc>
              <a:spcBef>
                <a:spcPts val="459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Sum of squared error (SSE) is a commonly used measure.</a:t>
            </a:r>
            <a:endParaRPr sz="2800"/>
          </a:p>
          <a:p>
            <a:pPr marL="1270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I</a:t>
            </a:r>
            <a:r>
              <a:rPr lang="en-US" sz="2800" b="1">
                <a:solidFill>
                  <a:srgbClr val="404040"/>
                </a:solidFill>
              </a:rPr>
              <a:t>nter-cluster separation </a:t>
            </a:r>
            <a:r>
              <a:rPr lang="en-US" sz="2800">
                <a:solidFill>
                  <a:srgbClr val="404040"/>
                </a:solidFill>
              </a:rPr>
              <a:t>(isolation):</a:t>
            </a:r>
            <a:endParaRPr sz="2800"/>
          </a:p>
          <a:p>
            <a:pPr marL="762000" marR="333375" lvl="0" indent="-292100" algn="l" rtl="0">
              <a:lnSpc>
                <a:spcPct val="92857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2800"/>
              <a:buChar char="•"/>
            </a:pPr>
            <a:r>
              <a:rPr lang="en-US" sz="2800">
                <a:solidFill>
                  <a:srgbClr val="404040"/>
                </a:solidFill>
              </a:rPr>
              <a:t>Separation means that different cluster centroids should be far away from one another.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Silhouette score</a:t>
            </a:r>
            <a:endParaRPr/>
          </a:p>
        </p:txBody>
      </p:sp>
      <p:sp>
        <p:nvSpPr>
          <p:cNvPr id="746" name="Google Shape;746;p51"/>
          <p:cNvSpPr txBox="1"/>
          <p:nvPr/>
        </p:nvSpPr>
        <p:spPr>
          <a:xfrm>
            <a:off x="690087" y="1115144"/>
            <a:ext cx="990409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Silhouette score measures how similar an instance is to its own cluster (cohesion) compared to other clusters (separation) and ranges from −1 to +1.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If most instances have a high value, then the clustering configuration is appropriate. If many points have negative values, then there are too many or too few clusters.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2138" y="3728512"/>
            <a:ext cx="6631781" cy="241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Cohesiveness</a:t>
            </a:r>
            <a:endParaRPr/>
          </a:p>
        </p:txBody>
      </p:sp>
      <p:sp>
        <p:nvSpPr>
          <p:cNvPr id="754" name="Google Shape;754;p52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Cohesiveness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statistical terms, this is equivalent to having a small standard deviation, i.e., being close to the mean value.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clustering, this translates to being close to the centroid of the cluster</a:t>
            </a:r>
            <a:endParaRPr/>
          </a:p>
        </p:txBody>
      </p:sp>
      <p:pic>
        <p:nvPicPr>
          <p:cNvPr id="755" name="Google Shape;75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4087368"/>
            <a:ext cx="4803866" cy="184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059" y="5763769"/>
            <a:ext cx="6375512" cy="4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1400" y="3203334"/>
            <a:ext cx="5321300" cy="111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Separateness</a:t>
            </a:r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Separateness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are also interested in clusterings with clusters that are well separated from one another.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statistics, separateness can be measured by standard deviation.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Standard deviation is maximized when instances are far from the mean.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clustering terms, this is equivalent to cluster centroids being far from the mean of the entire dataset</a:t>
            </a:r>
            <a:endParaRPr/>
          </a:p>
        </p:txBody>
      </p:sp>
      <p:pic>
        <p:nvPicPr>
          <p:cNvPr id="765" name="Google Shape;765;p53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531" y="4940808"/>
            <a:ext cx="5462941" cy="122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132" name="Google Shape;132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99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Keith Burghardt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USC Information Sciences Institute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January 17, 2024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Separateness Example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general we are interested in clusters that are both cohesive and separate -&gt; Silhouette index</a:t>
            </a:r>
            <a:endParaRPr/>
          </a:p>
        </p:txBody>
      </p:sp>
      <p:pic>
        <p:nvPicPr>
          <p:cNvPr id="772" name="Google Shape;77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1" y="3505201"/>
            <a:ext cx="5232961" cy="63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2780" y="1371600"/>
            <a:ext cx="4803866" cy="184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Silhouette Index</a:t>
            </a:r>
            <a:endParaRPr/>
          </a:p>
        </p:txBody>
      </p:sp>
      <p:sp>
        <p:nvSpPr>
          <p:cNvPr id="779" name="Google Shape;779;p55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any instance x that is a member of cluster C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 the within-cluster average distance 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 the average distance between x and instances in cluster G that is closest to x in terms of the average distance between x and members of G</a:t>
            </a:r>
            <a:endParaRPr/>
          </a:p>
        </p:txBody>
      </p:sp>
      <p:pic>
        <p:nvPicPr>
          <p:cNvPr id="780" name="Google Shape;7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590800"/>
            <a:ext cx="4834180" cy="117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400" y="5033778"/>
            <a:ext cx="4198624" cy="109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Silhouette Index</a:t>
            </a:r>
            <a:endParaRPr/>
          </a:p>
        </p:txBody>
      </p:sp>
      <p:sp>
        <p:nvSpPr>
          <p:cNvPr id="787" name="Google Shape;787;p56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3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Clearly we are interested in clusterings where a(x)&lt;b(x)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Silhouette can take values between [-1,1]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best case happens when for all x,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a(x)=0, b(x)&gt;a(x)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88" name="Google Shape;78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1" y="1807464"/>
            <a:ext cx="4403457" cy="177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  <a:gradFill>
            <a:gsLst>
              <a:gs pos="0">
                <a:srgbClr val="C86C1F">
                  <a:alpha val="60000"/>
                </a:srgbClr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/>
              <a:t>Silhouette Index - Example</a:t>
            </a:r>
            <a:endParaRPr/>
          </a:p>
        </p:txBody>
      </p:sp>
      <p:pic>
        <p:nvPicPr>
          <p:cNvPr id="794" name="Google Shape;794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4625" y="890017"/>
            <a:ext cx="4327200" cy="8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8425" y="1801780"/>
            <a:ext cx="4327251" cy="442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3600" y="2938933"/>
            <a:ext cx="4803866" cy="184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clustering methods</a:t>
            </a:r>
            <a:endParaRPr/>
          </a:p>
        </p:txBody>
      </p:sp>
      <p:sp>
        <p:nvSpPr>
          <p:cNvPr id="802" name="Google Shape;802;p5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DBSCAN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Clusters as continuous regions of high density. Good for spatial clustering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 identify any number of clusters of any shape (with 2 hyperparameters)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Robust to outliers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Affinity propagation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Every data point votes for another data point as its representative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After convergence, each representative and its voters form a cluster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Computationally expensive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Spectral clustering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Creates a low-dimensional embedding from the similarity matrix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 capture complex cluster structures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Efficient approximate methods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9"/>
          <p:cNvSpPr txBox="1"/>
          <p:nvPr/>
        </p:nvSpPr>
        <p:spPr>
          <a:xfrm>
            <a:off x="2197198" y="3806577"/>
            <a:ext cx="638048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Gaussian Mixture Models</a:t>
            </a:r>
            <a:endParaRPr sz="6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8" name="Google Shape;808;p59"/>
          <p:cNvSpPr/>
          <p:nvPr/>
        </p:nvSpPr>
        <p:spPr>
          <a:xfrm>
            <a:off x="1524000" y="5562600"/>
            <a:ext cx="9144000" cy="190500"/>
          </a:xfrm>
          <a:custGeom>
            <a:avLst/>
            <a:gdLst/>
            <a:ahLst/>
            <a:cxnLst/>
            <a:rect l="l" t="t" r="r" b="b"/>
            <a:pathLst>
              <a:path w="9144000" h="190500" extrusionOk="0">
                <a:moveTo>
                  <a:pt x="0" y="0"/>
                </a:moveTo>
                <a:lnTo>
                  <a:pt x="9144000" y="0"/>
                </a:lnTo>
                <a:lnTo>
                  <a:pt x="91440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59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GAUSSIAN MIXTURE MODELS</a:t>
            </a:r>
            <a:endParaRPr/>
          </a:p>
        </p:txBody>
      </p:sp>
      <p:sp>
        <p:nvSpPr>
          <p:cNvPr id="810" name="Google Shape;810;p59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0"/>
          <p:cNvSpPr txBox="1">
            <a:spLocks noGrp="1"/>
          </p:cNvSpPr>
          <p:nvPr>
            <p:ph type="title"/>
          </p:nvPr>
        </p:nvSpPr>
        <p:spPr>
          <a:xfrm>
            <a:off x="609600" y="43210"/>
            <a:ext cx="10260013" cy="99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Illustration</a:t>
            </a:r>
            <a:endParaRPr/>
          </a:p>
        </p:txBody>
      </p:sp>
      <p:sp>
        <p:nvSpPr>
          <p:cNvPr id="816" name="Google Shape;816;p60"/>
          <p:cNvSpPr/>
          <p:nvPr/>
        </p:nvSpPr>
        <p:spPr>
          <a:xfrm>
            <a:off x="1826419" y="3521524"/>
            <a:ext cx="8534400" cy="76200"/>
          </a:xfrm>
          <a:custGeom>
            <a:avLst/>
            <a:gdLst/>
            <a:ahLst/>
            <a:cxnLst/>
            <a:rect l="l" t="t" r="r" b="b"/>
            <a:pathLst>
              <a:path w="8534400" h="76200" extrusionOk="0">
                <a:moveTo>
                  <a:pt x="0" y="25398"/>
                </a:moveTo>
                <a:lnTo>
                  <a:pt x="0" y="50798"/>
                </a:lnTo>
                <a:lnTo>
                  <a:pt x="8458199" y="50800"/>
                </a:lnTo>
                <a:lnTo>
                  <a:pt x="8458199" y="76200"/>
                </a:lnTo>
                <a:lnTo>
                  <a:pt x="8534399" y="38100"/>
                </a:lnTo>
                <a:lnTo>
                  <a:pt x="8508999" y="25400"/>
                </a:lnTo>
                <a:lnTo>
                  <a:pt x="0" y="25398"/>
                </a:lnTo>
                <a:close/>
              </a:path>
              <a:path w="8534400" h="76200" extrusionOk="0">
                <a:moveTo>
                  <a:pt x="8458199" y="0"/>
                </a:moveTo>
                <a:lnTo>
                  <a:pt x="8458199" y="25400"/>
                </a:lnTo>
                <a:lnTo>
                  <a:pt x="8508999" y="25400"/>
                </a:lnTo>
                <a:lnTo>
                  <a:pt x="8458199" y="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0"/>
          <p:cNvSpPr/>
          <p:nvPr/>
        </p:nvSpPr>
        <p:spPr>
          <a:xfrm>
            <a:off x="4499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0"/>
          <p:cNvSpPr/>
          <p:nvPr/>
        </p:nvSpPr>
        <p:spPr>
          <a:xfrm>
            <a:off x="4499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0"/>
          <p:cNvSpPr/>
          <p:nvPr/>
        </p:nvSpPr>
        <p:spPr>
          <a:xfrm>
            <a:off x="4652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0"/>
          <p:cNvSpPr/>
          <p:nvPr/>
        </p:nvSpPr>
        <p:spPr>
          <a:xfrm>
            <a:off x="4652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0"/>
          <p:cNvSpPr/>
          <p:nvPr/>
        </p:nvSpPr>
        <p:spPr>
          <a:xfrm>
            <a:off x="45759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60"/>
          <p:cNvSpPr/>
          <p:nvPr/>
        </p:nvSpPr>
        <p:spPr>
          <a:xfrm>
            <a:off x="45759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0"/>
          <p:cNvSpPr/>
          <p:nvPr/>
        </p:nvSpPr>
        <p:spPr>
          <a:xfrm>
            <a:off x="4271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4271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40425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/>
          <p:nvPr/>
        </p:nvSpPr>
        <p:spPr>
          <a:xfrm>
            <a:off x="40425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0"/>
          <p:cNvSpPr/>
          <p:nvPr/>
        </p:nvSpPr>
        <p:spPr>
          <a:xfrm>
            <a:off x="4118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0"/>
          <p:cNvSpPr/>
          <p:nvPr/>
        </p:nvSpPr>
        <p:spPr>
          <a:xfrm>
            <a:off x="4118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3350419" y="3483753"/>
            <a:ext cx="621254" cy="1646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0"/>
          <p:cNvSpPr/>
          <p:nvPr/>
        </p:nvSpPr>
        <p:spPr>
          <a:xfrm>
            <a:off x="3128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0"/>
          <p:cNvSpPr/>
          <p:nvPr/>
        </p:nvSpPr>
        <p:spPr>
          <a:xfrm>
            <a:off x="3128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0"/>
          <p:cNvSpPr/>
          <p:nvPr/>
        </p:nvSpPr>
        <p:spPr>
          <a:xfrm>
            <a:off x="7770019" y="3483753"/>
            <a:ext cx="1078454" cy="1646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0"/>
          <p:cNvSpPr/>
          <p:nvPr/>
        </p:nvSpPr>
        <p:spPr>
          <a:xfrm>
            <a:off x="1985169" y="1889573"/>
            <a:ext cx="7924800" cy="1676400"/>
          </a:xfrm>
          <a:custGeom>
            <a:avLst/>
            <a:gdLst/>
            <a:ahLst/>
            <a:cxnLst/>
            <a:rect l="l" t="t" r="r" b="b"/>
            <a:pathLst>
              <a:path w="7924800" h="1676400" extrusionOk="0">
                <a:moveTo>
                  <a:pt x="0" y="1676400"/>
                </a:moveTo>
                <a:lnTo>
                  <a:pt x="73368" y="1674461"/>
                </a:lnTo>
                <a:lnTo>
                  <a:pt x="146894" y="1672323"/>
                </a:lnTo>
                <a:lnTo>
                  <a:pt x="220734" y="1669784"/>
                </a:lnTo>
                <a:lnTo>
                  <a:pt x="295046" y="1666646"/>
                </a:lnTo>
                <a:lnTo>
                  <a:pt x="369986" y="1662707"/>
                </a:lnTo>
                <a:lnTo>
                  <a:pt x="445712" y="1657769"/>
                </a:lnTo>
                <a:lnTo>
                  <a:pt x="522381" y="1651630"/>
                </a:lnTo>
                <a:lnTo>
                  <a:pt x="600151" y="1644091"/>
                </a:lnTo>
                <a:lnTo>
                  <a:pt x="679177" y="1634951"/>
                </a:lnTo>
                <a:lnTo>
                  <a:pt x="759618" y="1624012"/>
                </a:lnTo>
                <a:lnTo>
                  <a:pt x="841631" y="1611072"/>
                </a:lnTo>
                <a:lnTo>
                  <a:pt x="925372" y="1595932"/>
                </a:lnTo>
                <a:lnTo>
                  <a:pt x="1011000" y="1578392"/>
                </a:lnTo>
                <a:lnTo>
                  <a:pt x="1098670" y="1558251"/>
                </a:lnTo>
                <a:lnTo>
                  <a:pt x="1188541" y="1535310"/>
                </a:lnTo>
                <a:lnTo>
                  <a:pt x="1280769" y="1509369"/>
                </a:lnTo>
                <a:lnTo>
                  <a:pt x="1375512" y="1480227"/>
                </a:lnTo>
                <a:lnTo>
                  <a:pt x="1472926" y="1447685"/>
                </a:lnTo>
                <a:lnTo>
                  <a:pt x="1573170" y="1411543"/>
                </a:lnTo>
                <a:lnTo>
                  <a:pt x="1676400" y="1371600"/>
                </a:lnTo>
                <a:lnTo>
                  <a:pt x="1782946" y="1323832"/>
                </a:lnTo>
                <a:lnTo>
                  <a:pt x="1892884" y="1265301"/>
                </a:lnTo>
                <a:lnTo>
                  <a:pt x="2005984" y="1197435"/>
                </a:lnTo>
                <a:lnTo>
                  <a:pt x="2122017" y="1121664"/>
                </a:lnTo>
                <a:lnTo>
                  <a:pt x="2240756" y="1039415"/>
                </a:lnTo>
                <a:lnTo>
                  <a:pt x="2361971" y="952119"/>
                </a:lnTo>
                <a:lnTo>
                  <a:pt x="2485434" y="861202"/>
                </a:lnTo>
                <a:lnTo>
                  <a:pt x="2610916" y="768096"/>
                </a:lnTo>
                <a:lnTo>
                  <a:pt x="2738189" y="674227"/>
                </a:lnTo>
                <a:lnTo>
                  <a:pt x="2867025" y="581025"/>
                </a:lnTo>
                <a:lnTo>
                  <a:pt x="2997193" y="489918"/>
                </a:lnTo>
                <a:lnTo>
                  <a:pt x="3128467" y="402336"/>
                </a:lnTo>
                <a:lnTo>
                  <a:pt x="3260617" y="319706"/>
                </a:lnTo>
                <a:lnTo>
                  <a:pt x="3393414" y="243459"/>
                </a:lnTo>
                <a:lnTo>
                  <a:pt x="3526631" y="175021"/>
                </a:lnTo>
                <a:lnTo>
                  <a:pt x="3660038" y="115824"/>
                </a:lnTo>
                <a:lnTo>
                  <a:pt x="3793407" y="67294"/>
                </a:lnTo>
                <a:lnTo>
                  <a:pt x="3926509" y="30861"/>
                </a:lnTo>
                <a:lnTo>
                  <a:pt x="4059116" y="7953"/>
                </a:lnTo>
                <a:lnTo>
                  <a:pt x="4191000" y="0"/>
                </a:lnTo>
                <a:lnTo>
                  <a:pt x="4325083" y="7953"/>
                </a:lnTo>
                <a:lnTo>
                  <a:pt x="4463948" y="30861"/>
                </a:lnTo>
                <a:lnTo>
                  <a:pt x="4606852" y="67294"/>
                </a:lnTo>
                <a:lnTo>
                  <a:pt x="4753051" y="115824"/>
                </a:lnTo>
                <a:lnTo>
                  <a:pt x="4901803" y="175021"/>
                </a:lnTo>
                <a:lnTo>
                  <a:pt x="5052364" y="243459"/>
                </a:lnTo>
                <a:lnTo>
                  <a:pt x="5203993" y="319706"/>
                </a:lnTo>
                <a:lnTo>
                  <a:pt x="5355945" y="402336"/>
                </a:lnTo>
                <a:lnTo>
                  <a:pt x="5507478" y="489918"/>
                </a:lnTo>
                <a:lnTo>
                  <a:pt x="5657850" y="581025"/>
                </a:lnTo>
                <a:lnTo>
                  <a:pt x="5806316" y="674227"/>
                </a:lnTo>
                <a:lnTo>
                  <a:pt x="5952134" y="768096"/>
                </a:lnTo>
                <a:lnTo>
                  <a:pt x="6094561" y="861202"/>
                </a:lnTo>
                <a:lnTo>
                  <a:pt x="6232855" y="952119"/>
                </a:lnTo>
                <a:lnTo>
                  <a:pt x="6366271" y="1039415"/>
                </a:lnTo>
                <a:lnTo>
                  <a:pt x="6494068" y="1121664"/>
                </a:lnTo>
                <a:lnTo>
                  <a:pt x="6615503" y="1197435"/>
                </a:lnTo>
                <a:lnTo>
                  <a:pt x="6729831" y="1265301"/>
                </a:lnTo>
                <a:lnTo>
                  <a:pt x="6836311" y="1323832"/>
                </a:lnTo>
                <a:lnTo>
                  <a:pt x="6934200" y="1371600"/>
                </a:lnTo>
                <a:lnTo>
                  <a:pt x="7024313" y="1411543"/>
                </a:lnTo>
                <a:lnTo>
                  <a:pt x="7108183" y="1447685"/>
                </a:lnTo>
                <a:lnTo>
                  <a:pt x="7186138" y="1480227"/>
                </a:lnTo>
                <a:lnTo>
                  <a:pt x="7258507" y="1509369"/>
                </a:lnTo>
                <a:lnTo>
                  <a:pt x="7325618" y="1535310"/>
                </a:lnTo>
                <a:lnTo>
                  <a:pt x="7387799" y="1558251"/>
                </a:lnTo>
                <a:lnTo>
                  <a:pt x="7445380" y="1578392"/>
                </a:lnTo>
                <a:lnTo>
                  <a:pt x="7498689" y="1595932"/>
                </a:lnTo>
                <a:lnTo>
                  <a:pt x="7548055" y="1611072"/>
                </a:lnTo>
                <a:lnTo>
                  <a:pt x="7593806" y="1624012"/>
                </a:lnTo>
                <a:lnTo>
                  <a:pt x="7636271" y="1634951"/>
                </a:lnTo>
                <a:lnTo>
                  <a:pt x="7675778" y="1644091"/>
                </a:lnTo>
                <a:lnTo>
                  <a:pt x="7747235" y="1657769"/>
                </a:lnTo>
                <a:lnTo>
                  <a:pt x="7810804" y="1666646"/>
                </a:lnTo>
                <a:lnTo>
                  <a:pt x="7869116" y="1672323"/>
                </a:lnTo>
                <a:lnTo>
                  <a:pt x="7897122" y="1674461"/>
                </a:lnTo>
                <a:lnTo>
                  <a:pt x="7924800" y="16764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0"/>
          <p:cNvSpPr/>
          <p:nvPr/>
        </p:nvSpPr>
        <p:spPr>
          <a:xfrm>
            <a:off x="6480969" y="3489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 extrusionOk="0">
                <a:moveTo>
                  <a:pt x="0" y="0"/>
                </a:moveTo>
                <a:lnTo>
                  <a:pt x="152400" y="1524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0"/>
          <p:cNvSpPr/>
          <p:nvPr/>
        </p:nvSpPr>
        <p:spPr>
          <a:xfrm>
            <a:off x="6480969" y="3489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 extrusionOk="0">
                <a:moveTo>
                  <a:pt x="152400" y="0"/>
                </a:moveTo>
                <a:lnTo>
                  <a:pt x="0" y="1524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0"/>
          <p:cNvSpPr/>
          <p:nvPr/>
        </p:nvSpPr>
        <p:spPr>
          <a:xfrm>
            <a:off x="3731822" y="2268342"/>
            <a:ext cx="472440" cy="1221740"/>
          </a:xfrm>
          <a:custGeom>
            <a:avLst/>
            <a:gdLst/>
            <a:ahLst/>
            <a:cxnLst/>
            <a:rect l="l" t="t" r="r" b="b"/>
            <a:pathLst>
              <a:path w="472439" h="1221739" extrusionOk="0">
                <a:moveTo>
                  <a:pt x="11892" y="0"/>
                </a:moveTo>
                <a:lnTo>
                  <a:pt x="0" y="4460"/>
                </a:lnTo>
                <a:lnTo>
                  <a:pt x="430444" y="1152311"/>
                </a:lnTo>
                <a:lnTo>
                  <a:pt x="400716" y="1163459"/>
                </a:lnTo>
                <a:lnTo>
                  <a:pt x="463146" y="1221430"/>
                </a:lnTo>
                <a:lnTo>
                  <a:pt x="470890" y="1147852"/>
                </a:lnTo>
                <a:lnTo>
                  <a:pt x="442335" y="1147852"/>
                </a:lnTo>
                <a:lnTo>
                  <a:pt x="11892" y="0"/>
                </a:lnTo>
                <a:close/>
              </a:path>
              <a:path w="472439" h="1221739" extrusionOk="0">
                <a:moveTo>
                  <a:pt x="472064" y="1136704"/>
                </a:moveTo>
                <a:lnTo>
                  <a:pt x="442335" y="1147852"/>
                </a:lnTo>
                <a:lnTo>
                  <a:pt x="470890" y="1147852"/>
                </a:lnTo>
                <a:lnTo>
                  <a:pt x="472064" y="1136704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0"/>
          <p:cNvSpPr/>
          <p:nvPr/>
        </p:nvSpPr>
        <p:spPr>
          <a:xfrm>
            <a:off x="3735933" y="2264494"/>
            <a:ext cx="4040504" cy="1240155"/>
          </a:xfrm>
          <a:custGeom>
            <a:avLst/>
            <a:gdLst/>
            <a:ahLst/>
            <a:cxnLst/>
            <a:rect l="l" t="t" r="r" b="b"/>
            <a:pathLst>
              <a:path w="4040504" h="1240154" extrusionOk="0">
                <a:moveTo>
                  <a:pt x="3670" y="0"/>
                </a:moveTo>
                <a:lnTo>
                  <a:pt x="0" y="12158"/>
                </a:lnTo>
                <a:lnTo>
                  <a:pt x="3965651" y="1209335"/>
                </a:lnTo>
                <a:lnTo>
                  <a:pt x="3956475" y="1239732"/>
                </a:lnTo>
                <a:lnTo>
                  <a:pt x="4040435" y="1225279"/>
                </a:lnTo>
                <a:lnTo>
                  <a:pt x="4010680" y="1197178"/>
                </a:lnTo>
                <a:lnTo>
                  <a:pt x="3969321" y="1197178"/>
                </a:lnTo>
                <a:lnTo>
                  <a:pt x="3670" y="0"/>
                </a:lnTo>
                <a:close/>
              </a:path>
              <a:path w="4040504" h="1240154" extrusionOk="0">
                <a:moveTo>
                  <a:pt x="3978497" y="1166783"/>
                </a:moveTo>
                <a:lnTo>
                  <a:pt x="3969321" y="1197178"/>
                </a:lnTo>
                <a:lnTo>
                  <a:pt x="4010680" y="1197178"/>
                </a:lnTo>
                <a:lnTo>
                  <a:pt x="3978497" y="1166783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0"/>
          <p:cNvSpPr txBox="1"/>
          <p:nvPr/>
        </p:nvSpPr>
        <p:spPr>
          <a:xfrm>
            <a:off x="2853532" y="1487817"/>
            <a:ext cx="5518785" cy="73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44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Gaussian estimated from training data</a:t>
            </a:r>
            <a:endParaRPr sz="1800" b="0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Observed data</a:t>
            </a:r>
            <a:endParaRPr sz="1800" b="0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39" name="Google Shape;839;p60"/>
          <p:cNvSpPr/>
          <p:nvPr/>
        </p:nvSpPr>
        <p:spPr>
          <a:xfrm>
            <a:off x="5638521" y="3642173"/>
            <a:ext cx="766445" cy="690880"/>
          </a:xfrm>
          <a:custGeom>
            <a:avLst/>
            <a:gdLst/>
            <a:ahLst/>
            <a:cxnLst/>
            <a:rect l="l" t="t" r="r" b="b"/>
            <a:pathLst>
              <a:path w="766445" h="690879" extrusionOk="0">
                <a:moveTo>
                  <a:pt x="766248" y="0"/>
                </a:moveTo>
                <a:lnTo>
                  <a:pt x="684122" y="22655"/>
                </a:lnTo>
                <a:lnTo>
                  <a:pt x="705360" y="46254"/>
                </a:lnTo>
                <a:lnTo>
                  <a:pt x="0" y="681080"/>
                </a:lnTo>
                <a:lnTo>
                  <a:pt x="8496" y="690519"/>
                </a:lnTo>
                <a:lnTo>
                  <a:pt x="713856" y="55694"/>
                </a:lnTo>
                <a:lnTo>
                  <a:pt x="744367" y="55694"/>
                </a:lnTo>
                <a:lnTo>
                  <a:pt x="766248" y="0"/>
                </a:lnTo>
                <a:close/>
              </a:path>
              <a:path w="766445" h="690879" extrusionOk="0">
                <a:moveTo>
                  <a:pt x="744367" y="55694"/>
                </a:moveTo>
                <a:lnTo>
                  <a:pt x="713856" y="55694"/>
                </a:lnTo>
                <a:lnTo>
                  <a:pt x="735096" y="79294"/>
                </a:lnTo>
                <a:lnTo>
                  <a:pt x="744367" y="55694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0"/>
          <p:cNvSpPr txBox="1"/>
          <p:nvPr/>
        </p:nvSpPr>
        <p:spPr>
          <a:xfrm>
            <a:off x="3912395" y="4350079"/>
            <a:ext cx="345503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-635" algn="ctr" rtl="0">
              <a:lnSpc>
                <a:spcPct val="8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This test case has higher density than any of the training cases, but is quite probably an outlier</a:t>
            </a:r>
            <a:endParaRPr sz="1800" b="0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41" name="Google Shape;841;p60"/>
          <p:cNvSpPr/>
          <p:nvPr/>
        </p:nvSpPr>
        <p:spPr>
          <a:xfrm>
            <a:off x="8436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5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0"/>
          <p:cNvSpPr/>
          <p:nvPr/>
        </p:nvSpPr>
        <p:spPr>
          <a:xfrm>
            <a:off x="8436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5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1"/>
          <p:cNvSpPr txBox="1">
            <a:spLocks noGrp="1"/>
          </p:cNvSpPr>
          <p:nvPr>
            <p:ph type="title"/>
          </p:nvPr>
        </p:nvSpPr>
        <p:spPr>
          <a:xfrm>
            <a:off x="609600" y="43210"/>
            <a:ext cx="10260013" cy="99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Illustration</a:t>
            </a:r>
            <a:endParaRPr/>
          </a:p>
        </p:txBody>
      </p:sp>
      <p:sp>
        <p:nvSpPr>
          <p:cNvPr id="848" name="Google Shape;848;p61"/>
          <p:cNvSpPr/>
          <p:nvPr/>
        </p:nvSpPr>
        <p:spPr>
          <a:xfrm>
            <a:off x="1826419" y="3521524"/>
            <a:ext cx="8534400" cy="76200"/>
          </a:xfrm>
          <a:custGeom>
            <a:avLst/>
            <a:gdLst/>
            <a:ahLst/>
            <a:cxnLst/>
            <a:rect l="l" t="t" r="r" b="b"/>
            <a:pathLst>
              <a:path w="8534400" h="76200" extrusionOk="0">
                <a:moveTo>
                  <a:pt x="0" y="25398"/>
                </a:moveTo>
                <a:lnTo>
                  <a:pt x="0" y="50798"/>
                </a:lnTo>
                <a:lnTo>
                  <a:pt x="8458199" y="50800"/>
                </a:lnTo>
                <a:lnTo>
                  <a:pt x="8458199" y="76200"/>
                </a:lnTo>
                <a:lnTo>
                  <a:pt x="8534399" y="38100"/>
                </a:lnTo>
                <a:lnTo>
                  <a:pt x="8508999" y="25400"/>
                </a:lnTo>
                <a:lnTo>
                  <a:pt x="0" y="25398"/>
                </a:lnTo>
                <a:close/>
              </a:path>
              <a:path w="8534400" h="76200" extrusionOk="0">
                <a:moveTo>
                  <a:pt x="8458199" y="0"/>
                </a:moveTo>
                <a:lnTo>
                  <a:pt x="8458199" y="25400"/>
                </a:lnTo>
                <a:lnTo>
                  <a:pt x="8508999" y="25400"/>
                </a:lnTo>
                <a:lnTo>
                  <a:pt x="8458199" y="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1"/>
          <p:cNvSpPr/>
          <p:nvPr/>
        </p:nvSpPr>
        <p:spPr>
          <a:xfrm>
            <a:off x="4499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1"/>
          <p:cNvSpPr/>
          <p:nvPr/>
        </p:nvSpPr>
        <p:spPr>
          <a:xfrm>
            <a:off x="4499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1"/>
          <p:cNvSpPr/>
          <p:nvPr/>
        </p:nvSpPr>
        <p:spPr>
          <a:xfrm>
            <a:off x="4652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1"/>
          <p:cNvSpPr/>
          <p:nvPr/>
        </p:nvSpPr>
        <p:spPr>
          <a:xfrm>
            <a:off x="4652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61"/>
          <p:cNvSpPr/>
          <p:nvPr/>
        </p:nvSpPr>
        <p:spPr>
          <a:xfrm>
            <a:off x="45759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1"/>
          <p:cNvSpPr/>
          <p:nvPr/>
        </p:nvSpPr>
        <p:spPr>
          <a:xfrm>
            <a:off x="45759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1"/>
          <p:cNvSpPr/>
          <p:nvPr/>
        </p:nvSpPr>
        <p:spPr>
          <a:xfrm>
            <a:off x="4271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1"/>
          <p:cNvSpPr/>
          <p:nvPr/>
        </p:nvSpPr>
        <p:spPr>
          <a:xfrm>
            <a:off x="4271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40425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1"/>
          <p:cNvSpPr/>
          <p:nvPr/>
        </p:nvSpPr>
        <p:spPr>
          <a:xfrm>
            <a:off x="40425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1"/>
          <p:cNvSpPr/>
          <p:nvPr/>
        </p:nvSpPr>
        <p:spPr>
          <a:xfrm>
            <a:off x="4118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1"/>
          <p:cNvSpPr/>
          <p:nvPr/>
        </p:nvSpPr>
        <p:spPr>
          <a:xfrm>
            <a:off x="4118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1"/>
          <p:cNvSpPr/>
          <p:nvPr/>
        </p:nvSpPr>
        <p:spPr>
          <a:xfrm>
            <a:off x="3350419" y="3483753"/>
            <a:ext cx="621254" cy="1646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1"/>
          <p:cNvSpPr/>
          <p:nvPr/>
        </p:nvSpPr>
        <p:spPr>
          <a:xfrm>
            <a:off x="3128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1"/>
          <p:cNvSpPr/>
          <p:nvPr/>
        </p:nvSpPr>
        <p:spPr>
          <a:xfrm>
            <a:off x="31281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4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1"/>
          <p:cNvSpPr/>
          <p:nvPr/>
        </p:nvSpPr>
        <p:spPr>
          <a:xfrm>
            <a:off x="7770019" y="3483753"/>
            <a:ext cx="1078454" cy="1646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1"/>
          <p:cNvSpPr/>
          <p:nvPr/>
        </p:nvSpPr>
        <p:spPr>
          <a:xfrm>
            <a:off x="6480969" y="3489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 extrusionOk="0">
                <a:moveTo>
                  <a:pt x="0" y="0"/>
                </a:moveTo>
                <a:lnTo>
                  <a:pt x="152400" y="1524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6480969" y="34897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 extrusionOk="0">
                <a:moveTo>
                  <a:pt x="152400" y="0"/>
                </a:moveTo>
                <a:lnTo>
                  <a:pt x="0" y="1524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5638521" y="3642173"/>
            <a:ext cx="766445" cy="690880"/>
          </a:xfrm>
          <a:custGeom>
            <a:avLst/>
            <a:gdLst/>
            <a:ahLst/>
            <a:cxnLst/>
            <a:rect l="l" t="t" r="r" b="b"/>
            <a:pathLst>
              <a:path w="766445" h="690879" extrusionOk="0">
                <a:moveTo>
                  <a:pt x="766248" y="0"/>
                </a:moveTo>
                <a:lnTo>
                  <a:pt x="684122" y="22655"/>
                </a:lnTo>
                <a:lnTo>
                  <a:pt x="705360" y="46254"/>
                </a:lnTo>
                <a:lnTo>
                  <a:pt x="0" y="681080"/>
                </a:lnTo>
                <a:lnTo>
                  <a:pt x="8496" y="690519"/>
                </a:lnTo>
                <a:lnTo>
                  <a:pt x="713856" y="55694"/>
                </a:lnTo>
                <a:lnTo>
                  <a:pt x="744367" y="55694"/>
                </a:lnTo>
                <a:lnTo>
                  <a:pt x="766248" y="0"/>
                </a:lnTo>
                <a:close/>
              </a:path>
              <a:path w="766445" h="690879" extrusionOk="0">
                <a:moveTo>
                  <a:pt x="744367" y="55694"/>
                </a:moveTo>
                <a:lnTo>
                  <a:pt x="713856" y="55694"/>
                </a:lnTo>
                <a:lnTo>
                  <a:pt x="735096" y="79294"/>
                </a:lnTo>
                <a:lnTo>
                  <a:pt x="744367" y="55694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1"/>
          <p:cNvSpPr txBox="1"/>
          <p:nvPr/>
        </p:nvSpPr>
        <p:spPr>
          <a:xfrm>
            <a:off x="3912395" y="4350079"/>
            <a:ext cx="3455035" cy="23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-635" algn="ctr" rtl="0">
              <a:lnSpc>
                <a:spcPct val="85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This test case has low probability</a:t>
            </a:r>
            <a:endParaRPr sz="1800" b="0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8436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5" h="152400" extrusionOk="0">
                <a:moveTo>
                  <a:pt x="69062" y="0"/>
                </a:moveTo>
                <a:lnTo>
                  <a:pt x="30187" y="15125"/>
                </a:lnTo>
                <a:lnTo>
                  <a:pt x="5343" y="47782"/>
                </a:lnTo>
                <a:lnTo>
                  <a:pt x="0" y="75870"/>
                </a:lnTo>
                <a:lnTo>
                  <a:pt x="641" y="85785"/>
                </a:lnTo>
                <a:lnTo>
                  <a:pt x="16750" y="123186"/>
                </a:lnTo>
                <a:lnTo>
                  <a:pt x="50395" y="146933"/>
                </a:lnTo>
                <a:lnTo>
                  <a:pt x="79826" y="151985"/>
                </a:lnTo>
                <a:lnTo>
                  <a:pt x="92953" y="150189"/>
                </a:lnTo>
                <a:lnTo>
                  <a:pt x="126613" y="131689"/>
                </a:lnTo>
                <a:lnTo>
                  <a:pt x="147392" y="95660"/>
                </a:lnTo>
                <a:lnTo>
                  <a:pt x="151354" y="63264"/>
                </a:lnTo>
                <a:lnTo>
                  <a:pt x="147887" y="50174"/>
                </a:lnTo>
                <a:lnTo>
                  <a:pt x="124505" y="17990"/>
                </a:lnTo>
                <a:lnTo>
                  <a:pt x="85039" y="1153"/>
                </a:lnTo>
                <a:lnTo>
                  <a:pt x="69062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8436770" y="3490102"/>
            <a:ext cx="151765" cy="152400"/>
          </a:xfrm>
          <a:custGeom>
            <a:avLst/>
            <a:gdLst/>
            <a:ahLst/>
            <a:cxnLst/>
            <a:rect l="l" t="t" r="r" b="b"/>
            <a:pathLst>
              <a:path w="151765" h="152400" extrusionOk="0">
                <a:moveTo>
                  <a:pt x="0" y="75870"/>
                </a:moveTo>
                <a:lnTo>
                  <a:pt x="11637" y="35376"/>
                </a:lnTo>
                <a:lnTo>
                  <a:pt x="41929" y="7793"/>
                </a:lnTo>
                <a:lnTo>
                  <a:pt x="69062" y="0"/>
                </a:lnTo>
                <a:lnTo>
                  <a:pt x="85039" y="1153"/>
                </a:lnTo>
                <a:lnTo>
                  <a:pt x="124505" y="17990"/>
                </a:lnTo>
                <a:lnTo>
                  <a:pt x="147887" y="50174"/>
                </a:lnTo>
                <a:lnTo>
                  <a:pt x="151354" y="63264"/>
                </a:lnTo>
                <a:lnTo>
                  <a:pt x="150498" y="80231"/>
                </a:lnTo>
                <a:lnTo>
                  <a:pt x="135244" y="121490"/>
                </a:lnTo>
                <a:lnTo>
                  <a:pt x="105263" y="146140"/>
                </a:lnTo>
                <a:lnTo>
                  <a:pt x="79826" y="151985"/>
                </a:lnTo>
                <a:lnTo>
                  <a:pt x="64548" y="150696"/>
                </a:lnTo>
                <a:lnTo>
                  <a:pt x="26291" y="132939"/>
                </a:lnTo>
                <a:lnTo>
                  <a:pt x="3719" y="99370"/>
                </a:lnTo>
                <a:lnTo>
                  <a:pt x="0" y="75870"/>
                </a:lnTo>
                <a:close/>
              </a:path>
            </a:pathLst>
          </a:custGeom>
          <a:noFill/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2336007" y="1871079"/>
            <a:ext cx="2870994" cy="1698379"/>
          </a:xfrm>
          <a:custGeom>
            <a:avLst/>
            <a:gdLst/>
            <a:ahLst/>
            <a:cxnLst/>
            <a:rect l="l" t="t" r="r" b="b"/>
            <a:pathLst>
              <a:path w="8001000" h="1698379" extrusionOk="0">
                <a:moveTo>
                  <a:pt x="0" y="1657934"/>
                </a:moveTo>
                <a:cubicBezTo>
                  <a:pt x="277415" y="1671626"/>
                  <a:pt x="554831" y="1685318"/>
                  <a:pt x="857250" y="1636502"/>
                </a:cubicBezTo>
                <a:cubicBezTo>
                  <a:pt x="1159669" y="1587686"/>
                  <a:pt x="1469231" y="1540062"/>
                  <a:pt x="1814512" y="1365040"/>
                </a:cubicBezTo>
                <a:cubicBezTo>
                  <a:pt x="2159793" y="1190018"/>
                  <a:pt x="2614612" y="794730"/>
                  <a:pt x="2928937" y="586371"/>
                </a:cubicBezTo>
                <a:cubicBezTo>
                  <a:pt x="3243262" y="378012"/>
                  <a:pt x="3448050" y="208943"/>
                  <a:pt x="3700462" y="114884"/>
                </a:cubicBezTo>
                <a:cubicBezTo>
                  <a:pt x="3952874" y="20825"/>
                  <a:pt x="4152899" y="-32754"/>
                  <a:pt x="4443412" y="22015"/>
                </a:cubicBezTo>
                <a:cubicBezTo>
                  <a:pt x="4733925" y="76784"/>
                  <a:pt x="5125640" y="277999"/>
                  <a:pt x="5443537" y="443496"/>
                </a:cubicBezTo>
                <a:cubicBezTo>
                  <a:pt x="5761434" y="608993"/>
                  <a:pt x="6051946" y="837593"/>
                  <a:pt x="6350793" y="1014996"/>
                </a:cubicBezTo>
                <a:cubicBezTo>
                  <a:pt x="6649640" y="1192399"/>
                  <a:pt x="7011590" y="1397187"/>
                  <a:pt x="7236618" y="1507915"/>
                </a:cubicBezTo>
                <a:cubicBezTo>
                  <a:pt x="7461646" y="1618643"/>
                  <a:pt x="7573565" y="1649599"/>
                  <a:pt x="7700962" y="1679365"/>
                </a:cubicBezTo>
                <a:cubicBezTo>
                  <a:pt x="7828359" y="1709131"/>
                  <a:pt x="7914679" y="1697820"/>
                  <a:pt x="8001000" y="1686509"/>
                </a:cubicBezTo>
              </a:path>
            </a:pathLst>
          </a:cu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7315200" y="2043113"/>
            <a:ext cx="1771650" cy="1554611"/>
          </a:xfrm>
          <a:custGeom>
            <a:avLst/>
            <a:gdLst/>
            <a:ahLst/>
            <a:cxnLst/>
            <a:rect l="l" t="t" r="r" b="b"/>
            <a:pathLst>
              <a:path w="8001000" h="1698379" extrusionOk="0">
                <a:moveTo>
                  <a:pt x="0" y="1657934"/>
                </a:moveTo>
                <a:cubicBezTo>
                  <a:pt x="277415" y="1671626"/>
                  <a:pt x="554831" y="1685318"/>
                  <a:pt x="857250" y="1636502"/>
                </a:cubicBezTo>
                <a:cubicBezTo>
                  <a:pt x="1159669" y="1587686"/>
                  <a:pt x="1469231" y="1540062"/>
                  <a:pt x="1814512" y="1365040"/>
                </a:cubicBezTo>
                <a:cubicBezTo>
                  <a:pt x="2159793" y="1190018"/>
                  <a:pt x="2614612" y="794730"/>
                  <a:pt x="2928937" y="586371"/>
                </a:cubicBezTo>
                <a:cubicBezTo>
                  <a:pt x="3243262" y="378012"/>
                  <a:pt x="3448050" y="208943"/>
                  <a:pt x="3700462" y="114884"/>
                </a:cubicBezTo>
                <a:cubicBezTo>
                  <a:pt x="3952874" y="20825"/>
                  <a:pt x="4152899" y="-32754"/>
                  <a:pt x="4443412" y="22015"/>
                </a:cubicBezTo>
                <a:cubicBezTo>
                  <a:pt x="4733925" y="76784"/>
                  <a:pt x="5125640" y="277999"/>
                  <a:pt x="5443537" y="443496"/>
                </a:cubicBezTo>
                <a:cubicBezTo>
                  <a:pt x="5761434" y="608993"/>
                  <a:pt x="6051946" y="837593"/>
                  <a:pt x="6350793" y="1014996"/>
                </a:cubicBezTo>
                <a:cubicBezTo>
                  <a:pt x="6649640" y="1192399"/>
                  <a:pt x="7011590" y="1397187"/>
                  <a:pt x="7236618" y="1507915"/>
                </a:cubicBezTo>
                <a:cubicBezTo>
                  <a:pt x="7461646" y="1618643"/>
                  <a:pt x="7573565" y="1649599"/>
                  <a:pt x="7700962" y="1679365"/>
                </a:cubicBezTo>
                <a:cubicBezTo>
                  <a:pt x="7828359" y="1709131"/>
                  <a:pt x="7914679" y="1697820"/>
                  <a:pt x="8001000" y="1686509"/>
                </a:cubicBezTo>
              </a:path>
            </a:pathLst>
          </a:cu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3" name="Google Shape;873;p61"/>
          <p:cNvCxnSpPr/>
          <p:nvPr/>
        </p:nvCxnSpPr>
        <p:spPr>
          <a:xfrm>
            <a:off x="5207001" y="3571876"/>
            <a:ext cx="2108199" cy="311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Mixture of Gaussians</a:t>
            </a:r>
            <a:endParaRPr/>
          </a:p>
        </p:txBody>
      </p:sp>
      <p:pic>
        <p:nvPicPr>
          <p:cNvPr id="879" name="Google Shape;879;p62" descr="Image result for gaussian mixture in one dimensiona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4526" y="1211680"/>
            <a:ext cx="7722480" cy="406800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2"/>
          <p:cNvSpPr txBox="1"/>
          <p:nvPr/>
        </p:nvSpPr>
        <p:spPr>
          <a:xfrm>
            <a:off x="1213247" y="5479257"/>
            <a:ext cx="976550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data can be represented by a mixture of Gaussian clusters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cluster can have a different ellipsoidal shape, size, density, and orientation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Mixture Densities</a:t>
            </a:r>
            <a:endParaRPr/>
          </a:p>
        </p:txBody>
      </p:sp>
      <p:pic>
        <p:nvPicPr>
          <p:cNvPr id="886" name="Google Shape;88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607" y="1197821"/>
            <a:ext cx="9138919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>
            <a:spLocks noGrp="1"/>
          </p:cNvSpPr>
          <p:nvPr>
            <p:ph type="title"/>
          </p:nvPr>
        </p:nvSpPr>
        <p:spPr>
          <a:xfrm>
            <a:off x="1981200" y="175811"/>
            <a:ext cx="8229600" cy="73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Learning Approaches</a:t>
            </a:r>
            <a:endParaRPr/>
          </a:p>
        </p:txBody>
      </p:sp>
      <p:sp>
        <p:nvSpPr>
          <p:cNvPr id="138" name="Google Shape;138;p2"/>
          <p:cNvSpPr txBox="1">
            <a:spLocks noGrp="1"/>
          </p:cNvSpPr>
          <p:nvPr>
            <p:ph type="body" idx="1"/>
          </p:nvPr>
        </p:nvSpPr>
        <p:spPr>
          <a:xfrm>
            <a:off x="2146133" y="1422413"/>
            <a:ext cx="3767328" cy="962211"/>
          </a:xfrm>
          <a:prstGeom prst="rect">
            <a:avLst/>
          </a:prstGeom>
          <a:solidFill>
            <a:srgbClr val="87BBE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Supervised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Learning</a:t>
            </a:r>
            <a:endParaRPr/>
          </a:p>
        </p:txBody>
      </p:sp>
      <p:sp>
        <p:nvSpPr>
          <p:cNvPr id="139" name="Google Shape;139;p2"/>
          <p:cNvSpPr txBox="1">
            <a:spLocks noGrp="1"/>
          </p:cNvSpPr>
          <p:nvPr>
            <p:ph type="body" idx="2"/>
          </p:nvPr>
        </p:nvSpPr>
        <p:spPr>
          <a:xfrm>
            <a:off x="2146133" y="2550472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</a:t>
            </a:r>
            <a:r>
              <a:rPr lang="en-US" sz="2800" b="1"/>
              <a:t>training data </a:t>
            </a:r>
            <a:r>
              <a:rPr lang="en-US" sz="2800"/>
              <a:t>is </a:t>
            </a:r>
            <a:r>
              <a:rPr lang="en-US" sz="2800" b="1"/>
              <a:t>annotated</a:t>
            </a:r>
            <a:r>
              <a:rPr lang="en-US" sz="2800"/>
              <a:t> with information to help the learning system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Eg. the class for each instance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body" idx="3"/>
          </p:nvPr>
        </p:nvSpPr>
        <p:spPr>
          <a:xfrm>
            <a:off x="6324908" y="1439346"/>
            <a:ext cx="3767328" cy="962211"/>
          </a:xfrm>
          <a:prstGeom prst="rect">
            <a:avLst/>
          </a:prstGeom>
          <a:solidFill>
            <a:srgbClr val="87BBE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Unsupervised Learning</a:t>
            </a: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body" idx="4"/>
          </p:nvPr>
        </p:nvSpPr>
        <p:spPr>
          <a:xfrm>
            <a:off x="6324908" y="2567405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training data is </a:t>
            </a:r>
            <a:r>
              <a:rPr lang="en-US" sz="2800" b="1"/>
              <a:t>not annotated </a:t>
            </a:r>
            <a:r>
              <a:rPr lang="en-US" sz="2800"/>
              <a:t>with any extra information to help the learning system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Eg. clustering of data</a:t>
            </a:r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ldNum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 sz="1100" b="1" i="0" u="none" strike="noStrike" cap="non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are we learning?</a:t>
            </a:r>
            <a:endParaRPr/>
          </a:p>
        </p:txBody>
      </p:sp>
      <p:pic>
        <p:nvPicPr>
          <p:cNvPr id="892" name="Google Shape;892;p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9606" y="2162594"/>
            <a:ext cx="5628264" cy="319655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4"/>
          <p:cNvSpPr/>
          <p:nvPr/>
        </p:nvSpPr>
        <p:spPr>
          <a:xfrm>
            <a:off x="1740133" y="323497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4"/>
          <p:cNvSpPr/>
          <p:nvPr/>
        </p:nvSpPr>
        <p:spPr>
          <a:xfrm rot="-2391452">
            <a:off x="1264431" y="2472399"/>
            <a:ext cx="1935956" cy="63976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4"/>
          <p:cNvSpPr/>
          <p:nvPr/>
        </p:nvSpPr>
        <p:spPr>
          <a:xfrm>
            <a:off x="2128837" y="2765332"/>
            <a:ext cx="185737" cy="235744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4"/>
          <p:cNvSpPr/>
          <p:nvPr/>
        </p:nvSpPr>
        <p:spPr>
          <a:xfrm>
            <a:off x="1826371" y="325266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4"/>
          <p:cNvSpPr/>
          <p:nvPr/>
        </p:nvSpPr>
        <p:spPr>
          <a:xfrm>
            <a:off x="2044933" y="280661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4"/>
          <p:cNvSpPr/>
          <p:nvPr/>
        </p:nvSpPr>
        <p:spPr>
          <a:xfrm>
            <a:off x="2046766" y="314745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4"/>
          <p:cNvSpPr/>
          <p:nvPr/>
        </p:nvSpPr>
        <p:spPr>
          <a:xfrm>
            <a:off x="2417374" y="259848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4"/>
          <p:cNvSpPr/>
          <p:nvPr/>
        </p:nvSpPr>
        <p:spPr>
          <a:xfrm>
            <a:off x="2569774" y="275088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4"/>
          <p:cNvSpPr/>
          <p:nvPr/>
        </p:nvSpPr>
        <p:spPr>
          <a:xfrm>
            <a:off x="1764648" y="300107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4"/>
          <p:cNvSpPr/>
          <p:nvPr/>
        </p:nvSpPr>
        <p:spPr>
          <a:xfrm>
            <a:off x="2411588" y="292046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4"/>
          <p:cNvSpPr/>
          <p:nvPr/>
        </p:nvSpPr>
        <p:spPr>
          <a:xfrm>
            <a:off x="2233196" y="300461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4"/>
          <p:cNvSpPr/>
          <p:nvPr/>
        </p:nvSpPr>
        <p:spPr>
          <a:xfrm>
            <a:off x="2001047" y="302206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4"/>
          <p:cNvSpPr/>
          <p:nvPr/>
        </p:nvSpPr>
        <p:spPr>
          <a:xfrm>
            <a:off x="2246461" y="402094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4"/>
          <p:cNvSpPr/>
          <p:nvPr/>
        </p:nvSpPr>
        <p:spPr>
          <a:xfrm>
            <a:off x="2698362" y="242941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4"/>
          <p:cNvSpPr/>
          <p:nvPr/>
        </p:nvSpPr>
        <p:spPr>
          <a:xfrm>
            <a:off x="2569774" y="275088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4"/>
          <p:cNvSpPr/>
          <p:nvPr/>
        </p:nvSpPr>
        <p:spPr>
          <a:xfrm>
            <a:off x="2050718" y="293017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64"/>
          <p:cNvSpPr/>
          <p:nvPr/>
        </p:nvSpPr>
        <p:spPr>
          <a:xfrm>
            <a:off x="1917048" y="315347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4"/>
          <p:cNvSpPr/>
          <p:nvPr/>
        </p:nvSpPr>
        <p:spPr>
          <a:xfrm>
            <a:off x="1869673" y="298590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64"/>
          <p:cNvSpPr/>
          <p:nvPr/>
        </p:nvSpPr>
        <p:spPr>
          <a:xfrm>
            <a:off x="2675502" y="257158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4"/>
          <p:cNvSpPr/>
          <p:nvPr/>
        </p:nvSpPr>
        <p:spPr>
          <a:xfrm>
            <a:off x="2696782" y="343296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4"/>
          <p:cNvSpPr/>
          <p:nvPr/>
        </p:nvSpPr>
        <p:spPr>
          <a:xfrm>
            <a:off x="3081809" y="353543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64"/>
          <p:cNvSpPr/>
          <p:nvPr/>
        </p:nvSpPr>
        <p:spPr>
          <a:xfrm>
            <a:off x="2204708" y="268110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4"/>
          <p:cNvSpPr/>
          <p:nvPr/>
        </p:nvSpPr>
        <p:spPr>
          <a:xfrm>
            <a:off x="2204708" y="257943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4"/>
          <p:cNvSpPr/>
          <p:nvPr/>
        </p:nvSpPr>
        <p:spPr>
          <a:xfrm>
            <a:off x="2532545" y="235280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4"/>
          <p:cNvSpPr/>
          <p:nvPr/>
        </p:nvSpPr>
        <p:spPr>
          <a:xfrm>
            <a:off x="2357108" y="283350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64"/>
          <p:cNvSpPr/>
          <p:nvPr/>
        </p:nvSpPr>
        <p:spPr>
          <a:xfrm>
            <a:off x="2309733" y="266593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4"/>
          <p:cNvSpPr/>
          <p:nvPr/>
        </p:nvSpPr>
        <p:spPr>
          <a:xfrm>
            <a:off x="2431315" y="272422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64"/>
          <p:cNvSpPr/>
          <p:nvPr/>
        </p:nvSpPr>
        <p:spPr>
          <a:xfrm>
            <a:off x="2176802" y="295707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4"/>
          <p:cNvSpPr/>
          <p:nvPr/>
        </p:nvSpPr>
        <p:spPr>
          <a:xfrm>
            <a:off x="2852944" y="232590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64"/>
          <p:cNvSpPr/>
          <p:nvPr/>
        </p:nvSpPr>
        <p:spPr>
          <a:xfrm>
            <a:off x="2153447" y="317446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4"/>
          <p:cNvSpPr/>
          <p:nvPr/>
        </p:nvSpPr>
        <p:spPr>
          <a:xfrm>
            <a:off x="1523740" y="333680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4"/>
          <p:cNvSpPr/>
          <p:nvPr/>
        </p:nvSpPr>
        <p:spPr>
          <a:xfrm>
            <a:off x="1999214" y="322647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4"/>
          <p:cNvSpPr/>
          <p:nvPr/>
        </p:nvSpPr>
        <p:spPr>
          <a:xfrm>
            <a:off x="1922540" y="3307710"/>
            <a:ext cx="1935956" cy="105717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4"/>
          <p:cNvSpPr/>
          <p:nvPr/>
        </p:nvSpPr>
        <p:spPr>
          <a:xfrm>
            <a:off x="2710173" y="395998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64"/>
          <p:cNvSpPr/>
          <p:nvPr/>
        </p:nvSpPr>
        <p:spPr>
          <a:xfrm>
            <a:off x="2830084" y="399078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4"/>
          <p:cNvSpPr/>
          <p:nvPr/>
        </p:nvSpPr>
        <p:spPr>
          <a:xfrm>
            <a:off x="3150552" y="413690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64"/>
          <p:cNvSpPr/>
          <p:nvPr/>
        </p:nvSpPr>
        <p:spPr>
          <a:xfrm>
            <a:off x="2666287" y="417543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4"/>
          <p:cNvSpPr/>
          <p:nvPr/>
        </p:nvSpPr>
        <p:spPr>
          <a:xfrm>
            <a:off x="2715958" y="408354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4"/>
          <p:cNvSpPr/>
          <p:nvPr/>
        </p:nvSpPr>
        <p:spPr>
          <a:xfrm>
            <a:off x="2534913" y="413927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4"/>
          <p:cNvSpPr/>
          <p:nvPr/>
        </p:nvSpPr>
        <p:spPr>
          <a:xfrm>
            <a:off x="2869948" y="383447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4"/>
          <p:cNvSpPr/>
          <p:nvPr/>
        </p:nvSpPr>
        <p:spPr>
          <a:xfrm>
            <a:off x="2869948" y="373280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4"/>
          <p:cNvSpPr/>
          <p:nvPr/>
        </p:nvSpPr>
        <p:spPr>
          <a:xfrm>
            <a:off x="3197785" y="350617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64"/>
          <p:cNvSpPr/>
          <p:nvPr/>
        </p:nvSpPr>
        <p:spPr>
          <a:xfrm>
            <a:off x="3022348" y="398687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64"/>
          <p:cNvSpPr/>
          <p:nvPr/>
        </p:nvSpPr>
        <p:spPr>
          <a:xfrm>
            <a:off x="2974973" y="381930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64"/>
          <p:cNvSpPr/>
          <p:nvPr/>
        </p:nvSpPr>
        <p:spPr>
          <a:xfrm>
            <a:off x="2842042" y="411044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64"/>
          <p:cNvSpPr/>
          <p:nvPr/>
        </p:nvSpPr>
        <p:spPr>
          <a:xfrm>
            <a:off x="3518184" y="347928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64"/>
          <p:cNvSpPr/>
          <p:nvPr/>
        </p:nvSpPr>
        <p:spPr>
          <a:xfrm>
            <a:off x="2744081" y="3718950"/>
            <a:ext cx="185737" cy="235744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64"/>
          <p:cNvSpPr/>
          <p:nvPr/>
        </p:nvSpPr>
        <p:spPr>
          <a:xfrm>
            <a:off x="2214183" y="384237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64"/>
          <p:cNvSpPr/>
          <p:nvPr/>
        </p:nvSpPr>
        <p:spPr>
          <a:xfrm>
            <a:off x="2366583" y="399477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64"/>
          <p:cNvSpPr/>
          <p:nvPr/>
        </p:nvSpPr>
        <p:spPr>
          <a:xfrm>
            <a:off x="2518983" y="341400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2520816" y="375484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64"/>
          <p:cNvSpPr/>
          <p:nvPr/>
        </p:nvSpPr>
        <p:spPr>
          <a:xfrm>
            <a:off x="2238698" y="360846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4"/>
          <p:cNvSpPr/>
          <p:nvPr/>
        </p:nvSpPr>
        <p:spPr>
          <a:xfrm>
            <a:off x="2707246" y="361201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4"/>
          <p:cNvSpPr/>
          <p:nvPr/>
        </p:nvSpPr>
        <p:spPr>
          <a:xfrm>
            <a:off x="2475097" y="362945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4"/>
          <p:cNvSpPr/>
          <p:nvPr/>
        </p:nvSpPr>
        <p:spPr>
          <a:xfrm>
            <a:off x="2648523" y="365635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4"/>
          <p:cNvSpPr/>
          <p:nvPr/>
        </p:nvSpPr>
        <p:spPr>
          <a:xfrm>
            <a:off x="2524768" y="353756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64"/>
          <p:cNvSpPr/>
          <p:nvPr/>
        </p:nvSpPr>
        <p:spPr>
          <a:xfrm>
            <a:off x="2391098" y="376086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64"/>
          <p:cNvSpPr/>
          <p:nvPr/>
        </p:nvSpPr>
        <p:spPr>
          <a:xfrm>
            <a:off x="2343723" y="359329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64"/>
          <p:cNvSpPr/>
          <p:nvPr/>
        </p:nvSpPr>
        <p:spPr>
          <a:xfrm>
            <a:off x="2806643" y="367480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64"/>
          <p:cNvSpPr/>
          <p:nvPr/>
        </p:nvSpPr>
        <p:spPr>
          <a:xfrm>
            <a:off x="2831158" y="344089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64"/>
          <p:cNvSpPr/>
          <p:nvPr/>
        </p:nvSpPr>
        <p:spPr>
          <a:xfrm>
            <a:off x="2650852" y="356446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64"/>
          <p:cNvSpPr/>
          <p:nvPr/>
        </p:nvSpPr>
        <p:spPr>
          <a:xfrm>
            <a:off x="2627497" y="378185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4"/>
          <p:cNvSpPr/>
          <p:nvPr/>
        </p:nvSpPr>
        <p:spPr>
          <a:xfrm>
            <a:off x="2041218" y="404783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64"/>
          <p:cNvSpPr/>
          <p:nvPr/>
        </p:nvSpPr>
        <p:spPr>
          <a:xfrm>
            <a:off x="2473264" y="383386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64"/>
          <p:cNvSpPr/>
          <p:nvPr/>
        </p:nvSpPr>
        <p:spPr>
          <a:xfrm>
            <a:off x="3705025" y="382088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64"/>
          <p:cNvSpPr/>
          <p:nvPr/>
        </p:nvSpPr>
        <p:spPr>
          <a:xfrm>
            <a:off x="2939600" y="419392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64"/>
          <p:cNvSpPr/>
          <p:nvPr/>
        </p:nvSpPr>
        <p:spPr>
          <a:xfrm>
            <a:off x="3016697" y="3363703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4"/>
          <p:cNvSpPr/>
          <p:nvPr/>
        </p:nvSpPr>
        <p:spPr>
          <a:xfrm>
            <a:off x="2993837" y="350587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4"/>
          <p:cNvSpPr/>
          <p:nvPr/>
        </p:nvSpPr>
        <p:spPr>
          <a:xfrm>
            <a:off x="2942575" y="368786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64"/>
          <p:cNvSpPr/>
          <p:nvPr/>
        </p:nvSpPr>
        <p:spPr>
          <a:xfrm>
            <a:off x="3024741" y="376086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4"/>
          <p:cNvSpPr/>
          <p:nvPr/>
        </p:nvSpPr>
        <p:spPr>
          <a:xfrm>
            <a:off x="3082614" y="375185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64"/>
          <p:cNvSpPr/>
          <p:nvPr/>
        </p:nvSpPr>
        <p:spPr>
          <a:xfrm>
            <a:off x="3235014" y="390425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64"/>
          <p:cNvSpPr/>
          <p:nvPr/>
        </p:nvSpPr>
        <p:spPr>
          <a:xfrm>
            <a:off x="3076828" y="407384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64"/>
          <p:cNvSpPr/>
          <p:nvPr/>
        </p:nvSpPr>
        <p:spPr>
          <a:xfrm>
            <a:off x="3363602" y="3582786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64"/>
          <p:cNvSpPr/>
          <p:nvPr/>
        </p:nvSpPr>
        <p:spPr>
          <a:xfrm>
            <a:off x="3235014" y="390425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64"/>
          <p:cNvSpPr/>
          <p:nvPr/>
        </p:nvSpPr>
        <p:spPr>
          <a:xfrm>
            <a:off x="3340742" y="372496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3152066" y="398085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4"/>
          <p:cNvSpPr/>
          <p:nvPr/>
        </p:nvSpPr>
        <p:spPr>
          <a:xfrm>
            <a:off x="3096555" y="387760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64"/>
          <p:cNvSpPr/>
          <p:nvPr/>
        </p:nvSpPr>
        <p:spPr>
          <a:xfrm>
            <a:off x="3112565" y="398845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4"/>
          <p:cNvSpPr/>
          <p:nvPr/>
        </p:nvSpPr>
        <p:spPr>
          <a:xfrm>
            <a:off x="3264965" y="414085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64"/>
          <p:cNvSpPr/>
          <p:nvPr/>
        </p:nvSpPr>
        <p:spPr>
          <a:xfrm>
            <a:off x="3419198" y="390093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4"/>
          <p:cNvSpPr/>
          <p:nvPr/>
        </p:nvSpPr>
        <p:spPr>
          <a:xfrm>
            <a:off x="3546905" y="380243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64"/>
          <p:cNvSpPr/>
          <p:nvPr/>
        </p:nvSpPr>
        <p:spPr>
          <a:xfrm>
            <a:off x="3289480" y="390695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64"/>
          <p:cNvSpPr/>
          <p:nvPr/>
        </p:nvSpPr>
        <p:spPr>
          <a:xfrm>
            <a:off x="3525879" y="392794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64"/>
          <p:cNvSpPr/>
          <p:nvPr/>
        </p:nvSpPr>
        <p:spPr>
          <a:xfrm>
            <a:off x="3371646" y="397995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64"/>
          <p:cNvSpPr/>
          <p:nvPr/>
        </p:nvSpPr>
        <p:spPr>
          <a:xfrm>
            <a:off x="3072293" y="3681847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64"/>
          <p:cNvSpPr/>
          <p:nvPr/>
        </p:nvSpPr>
        <p:spPr>
          <a:xfrm>
            <a:off x="3200000" y="358335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4"/>
          <p:cNvSpPr/>
          <p:nvPr/>
        </p:nvSpPr>
        <p:spPr>
          <a:xfrm>
            <a:off x="3358120" y="360179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4"/>
          <p:cNvSpPr/>
          <p:nvPr/>
        </p:nvSpPr>
        <p:spPr>
          <a:xfrm>
            <a:off x="3178974" y="370885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64"/>
          <p:cNvSpPr/>
          <p:nvPr/>
        </p:nvSpPr>
        <p:spPr>
          <a:xfrm>
            <a:off x="2420641" y="389670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64"/>
          <p:cNvSpPr/>
          <p:nvPr/>
        </p:nvSpPr>
        <p:spPr>
          <a:xfrm>
            <a:off x="2573041" y="404910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4"/>
          <p:cNvSpPr/>
          <p:nvPr/>
        </p:nvSpPr>
        <p:spPr>
          <a:xfrm>
            <a:off x="2414855" y="421869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4"/>
          <p:cNvSpPr/>
          <p:nvPr/>
        </p:nvSpPr>
        <p:spPr>
          <a:xfrm>
            <a:off x="2701629" y="3727635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64"/>
          <p:cNvSpPr/>
          <p:nvPr/>
        </p:nvSpPr>
        <p:spPr>
          <a:xfrm>
            <a:off x="2573041" y="404910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64"/>
          <p:cNvSpPr/>
          <p:nvPr/>
        </p:nvSpPr>
        <p:spPr>
          <a:xfrm>
            <a:off x="2678769" y="386980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4"/>
          <p:cNvSpPr/>
          <p:nvPr/>
        </p:nvSpPr>
        <p:spPr>
          <a:xfrm>
            <a:off x="3473991" y="397519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64"/>
          <p:cNvSpPr/>
          <p:nvPr/>
        </p:nvSpPr>
        <p:spPr>
          <a:xfrm>
            <a:off x="2434582" y="402244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64"/>
          <p:cNvSpPr/>
          <p:nvPr/>
        </p:nvSpPr>
        <p:spPr>
          <a:xfrm>
            <a:off x="2614988" y="3926162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64"/>
          <p:cNvSpPr/>
          <p:nvPr/>
        </p:nvSpPr>
        <p:spPr>
          <a:xfrm>
            <a:off x="2602992" y="428570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64"/>
          <p:cNvSpPr/>
          <p:nvPr/>
        </p:nvSpPr>
        <p:spPr>
          <a:xfrm>
            <a:off x="2757225" y="404577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64"/>
          <p:cNvSpPr/>
          <p:nvPr/>
        </p:nvSpPr>
        <p:spPr>
          <a:xfrm>
            <a:off x="2884932" y="394728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64"/>
          <p:cNvSpPr/>
          <p:nvPr/>
        </p:nvSpPr>
        <p:spPr>
          <a:xfrm>
            <a:off x="2627507" y="4051799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64"/>
          <p:cNvSpPr/>
          <p:nvPr/>
        </p:nvSpPr>
        <p:spPr>
          <a:xfrm>
            <a:off x="2863906" y="407279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4"/>
          <p:cNvSpPr/>
          <p:nvPr/>
        </p:nvSpPr>
        <p:spPr>
          <a:xfrm>
            <a:off x="2709673" y="4124800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64"/>
          <p:cNvSpPr/>
          <p:nvPr/>
        </p:nvSpPr>
        <p:spPr>
          <a:xfrm>
            <a:off x="2538591" y="3891264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64"/>
          <p:cNvSpPr/>
          <p:nvPr/>
        </p:nvSpPr>
        <p:spPr>
          <a:xfrm>
            <a:off x="2538027" y="3728201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64"/>
          <p:cNvSpPr/>
          <p:nvPr/>
        </p:nvSpPr>
        <p:spPr>
          <a:xfrm>
            <a:off x="2696147" y="374664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64"/>
          <p:cNvSpPr/>
          <p:nvPr/>
        </p:nvSpPr>
        <p:spPr>
          <a:xfrm>
            <a:off x="2282445" y="3746648"/>
            <a:ext cx="45719" cy="537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1" name="Google Shape;1001;p64"/>
          <p:cNvCxnSpPr/>
          <p:nvPr/>
        </p:nvCxnSpPr>
        <p:spPr>
          <a:xfrm>
            <a:off x="3787129" y="3601799"/>
            <a:ext cx="2778000" cy="86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2" name="Google Shape;1002;p64"/>
          <p:cNvCxnSpPr>
            <a:stCxn id="916" idx="6"/>
          </p:cNvCxnSpPr>
          <p:nvPr/>
        </p:nvCxnSpPr>
        <p:spPr>
          <a:xfrm>
            <a:off x="2578264" y="2379698"/>
            <a:ext cx="5975400" cy="836700"/>
          </a:xfrm>
          <a:prstGeom prst="bentConnector3">
            <a:avLst>
              <a:gd name="adj1" fmla="val 94713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3" name="Google Shape;1003;p64"/>
          <p:cNvSpPr txBox="1"/>
          <p:nvPr/>
        </p:nvSpPr>
        <p:spPr>
          <a:xfrm>
            <a:off x="4846377" y="1977141"/>
            <a:ext cx="11851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Observed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64"/>
          <p:cNvCxnSpPr>
            <a:endCxn id="895" idx="2"/>
          </p:cNvCxnSpPr>
          <p:nvPr/>
        </p:nvCxnSpPr>
        <p:spPr>
          <a:xfrm rot="10800000">
            <a:off x="2269965" y="2944456"/>
            <a:ext cx="5323800" cy="335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5" name="Google Shape;1005;p64"/>
          <p:cNvSpPr txBox="1"/>
          <p:nvPr/>
        </p:nvSpPr>
        <p:spPr>
          <a:xfrm>
            <a:off x="4435589" y="2638684"/>
            <a:ext cx="21622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Unknown – ‘latent’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5"/>
          <p:cNvSpPr txBox="1">
            <a:spLocks noGrp="1"/>
          </p:cNvSpPr>
          <p:nvPr>
            <p:ph type="title"/>
          </p:nvPr>
        </p:nvSpPr>
        <p:spPr>
          <a:xfrm>
            <a:off x="609600" y="-261590"/>
            <a:ext cx="102600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Gaussian mixture models</a:t>
            </a:r>
            <a:endParaRPr/>
          </a:p>
        </p:txBody>
      </p:sp>
      <p:sp>
        <p:nvSpPr>
          <p:cNvPr id="1011" name="Google Shape;1011;p65"/>
          <p:cNvSpPr txBox="1">
            <a:spLocks noGrp="1"/>
          </p:cNvSpPr>
          <p:nvPr>
            <p:ph type="body" idx="1"/>
          </p:nvPr>
        </p:nvSpPr>
        <p:spPr>
          <a:xfrm>
            <a:off x="605535" y="688851"/>
            <a:ext cx="10980900" cy="4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Expectation-Maximization algorithm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(EM algorithm)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Iterative algorithm that finds the model parameters for which the observed data is most likely</a:t>
            </a:r>
            <a:endParaRPr/>
          </a:p>
          <a:p>
            <a:pPr marL="469900" lvl="0" indent="-3429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Parameters: mean and covariance</a:t>
            </a:r>
            <a:endParaRPr/>
          </a:p>
          <a:p>
            <a:pPr marL="761365" marR="1083945" lvl="0" indent="-2921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E-step: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Estimate labels/responsibilities for data given the parameters.</a:t>
            </a:r>
            <a:endParaRPr/>
          </a:p>
          <a:p>
            <a:pPr marL="761365" marR="1083945" lvl="0" indent="-2921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M-step: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Update parameters given the estimated labels of E-step.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69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Repeat until convergence.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55600" marR="1019175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K-means is a special case of EM algorithm </a:t>
            </a:r>
            <a:endParaRPr/>
          </a:p>
          <a:p>
            <a:pPr marL="355600" marR="1019175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Issues: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Can end up in local minima, number of mixtures again is to be chosen and validated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017" name="Google Shape;1017;p6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93345" lvl="0" indent="-342900" algn="l" rtl="0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Why learning from unlabeled data is important?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Clustering 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Hierarchical clustering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K-means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Gaussian mixture models</a:t>
            </a:r>
            <a:endParaRPr/>
          </a:p>
          <a:p>
            <a:pPr marL="869950" lvl="1" indent="-2857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Expectation Maximization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Non-parametric methods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Probability density estimation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Dimensionality reduction/data embedding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7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Unsupervised methods, cont.</a:t>
            </a:r>
            <a:endParaRPr dirty="0"/>
          </a:p>
        </p:txBody>
      </p:sp>
      <p:sp>
        <p:nvSpPr>
          <p:cNvPr id="1023" name="Google Shape;1023;p67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dirty="0"/>
              <a:t>Keith Burghardt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dirty="0"/>
              <a:t>January 22, 2024</a:t>
            </a:r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5DFA-C8FF-6B47-75E9-2BA0E9CC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4B53B-E47D-8706-6C70-722A49A7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09D82-D689-A778-6336-E21A9FF757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1999491"/>
            <a:ext cx="10972802" cy="4126675"/>
          </a:xfrm>
        </p:spPr>
        <p:txBody>
          <a:bodyPr/>
          <a:lstStyle/>
          <a:p>
            <a:r>
              <a:rPr lang="en-US" sz="3000" dirty="0"/>
              <a:t>Quiz </a:t>
            </a:r>
            <a:r>
              <a:rPr lang="en-US" sz="3000"/>
              <a:t>at 5:40 </a:t>
            </a:r>
            <a:r>
              <a:rPr lang="en-US" sz="3000" dirty="0"/>
              <a:t>p.m. TODAY on material from class</a:t>
            </a:r>
          </a:p>
          <a:p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Jan 31: Project Proposals Due</a:t>
            </a:r>
            <a:endParaRPr lang="en-US" sz="3000" dirty="0"/>
          </a:p>
          <a:p>
            <a:r>
              <a:rPr lang="en-US" sz="3000" dirty="0"/>
              <a:t>Feb. 7</a:t>
            </a:r>
          </a:p>
          <a:p>
            <a:pPr lvl="1"/>
            <a:r>
              <a:rPr lang="en-US" sz="2600" dirty="0"/>
              <a:t>HW2 due (will be assigned tonight)</a:t>
            </a:r>
          </a:p>
          <a:p>
            <a:pPr lvl="1"/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Next 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4939E-F3C6-9D10-06E5-C0DBF22A1C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F76E-D923-C17C-DB49-1701A295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FB45D-AAC2-163A-2937-8F2A641F5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Fiona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44892-5DD3-1253-7652-0A0AA0885A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Wednesdays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10AM - 11AM PT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usc.zoom.us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/my/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siyiguo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43F70-72E1-640E-9A5F-073E1D91FF4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Ashwin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C05789-7F89-E2DC-750F-00436F8D32A1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Mondays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10AM - 11AM 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usc.zoom.us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/j/9026240639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813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8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NONPARAMETRIC ESTIMATION</a:t>
            </a:r>
            <a:endParaRPr/>
          </a:p>
        </p:txBody>
      </p:sp>
      <p:sp>
        <p:nvSpPr>
          <p:cNvPr id="1029" name="Google Shape;1029;p6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Histogram</a:t>
            </a:r>
            <a:endParaRPr/>
          </a:p>
        </p:txBody>
      </p:sp>
      <p:pic>
        <p:nvPicPr>
          <p:cNvPr id="1035" name="Google Shape;1035;p69" descr="Chart, histo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58690" y="2797573"/>
            <a:ext cx="365759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9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797573"/>
            <a:ext cx="365759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9" descr="Chart, histo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4363" y="2857500"/>
            <a:ext cx="36576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9"/>
          <p:cNvSpPr txBox="1"/>
          <p:nvPr/>
        </p:nvSpPr>
        <p:spPr>
          <a:xfrm>
            <a:off x="1131261" y="3115192"/>
            <a:ext cx="740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bins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9"/>
          <p:cNvSpPr txBox="1"/>
          <p:nvPr/>
        </p:nvSpPr>
        <p:spPr>
          <a:xfrm>
            <a:off x="8785791" y="3078323"/>
            <a:ext cx="857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bins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9"/>
          <p:cNvSpPr txBox="1"/>
          <p:nvPr/>
        </p:nvSpPr>
        <p:spPr>
          <a:xfrm>
            <a:off x="4818627" y="3059668"/>
            <a:ext cx="857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bins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9"/>
          <p:cNvSpPr txBox="1"/>
          <p:nvPr/>
        </p:nvSpPr>
        <p:spPr>
          <a:xfrm>
            <a:off x="792997" y="1453059"/>
            <a:ext cx="69313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is the most popular way to visualize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 size changes the shape of the histogram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normal data, use equal size bins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density</a:t>
            </a:r>
            <a:endParaRPr/>
          </a:p>
        </p:txBody>
      </p:sp>
      <p:sp>
        <p:nvSpPr>
          <p:cNvPr id="1047" name="Google Shape;1047;p7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246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Probability density function </a:t>
            </a:r>
            <a:r>
              <a:rPr lang="en-US" sz="2400" i="1"/>
              <a:t>f</a:t>
            </a:r>
            <a:r>
              <a:rPr lang="en-US" sz="2400"/>
              <a:t> shows you where the data is: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Note: y-value does not give the probability of observing data point x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Instead, think of areas; Area under the pdf has to be 100%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Must be estimated from data: parametric vs nonparametric</a:t>
            </a:r>
            <a:endParaRPr sz="240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1048" name="Google Shape;104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1033" y="1133158"/>
            <a:ext cx="3214688" cy="53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6533" y="3037239"/>
            <a:ext cx="5841751" cy="3680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Normal vs skewed data</a:t>
            </a:r>
            <a:endParaRPr/>
          </a:p>
        </p:txBody>
      </p:sp>
      <p:pic>
        <p:nvPicPr>
          <p:cNvPr id="1056" name="Google Shape;1056;p7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92626" y="1146175"/>
            <a:ext cx="6658530" cy="4727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1"/>
          <p:cNvSpPr txBox="1"/>
          <p:nvPr/>
        </p:nvSpPr>
        <p:spPr>
          <a:xfrm>
            <a:off x="1672118" y="5882008"/>
            <a:ext cx="9393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https://economicsfromthetopdown.com/2019/04/25/visualizing-power-law-distributions/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71"/>
          <p:cNvSpPr txBox="1"/>
          <p:nvPr/>
        </p:nvSpPr>
        <p:spPr>
          <a:xfrm>
            <a:off x="9729788" y="4286250"/>
            <a:ext cx="20859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Equal size bins have sparse data in the tail; use log bins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UNSUPERVISED LEARNING?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Normal vs skewed data</a:t>
            </a:r>
            <a:endParaRPr/>
          </a:p>
        </p:txBody>
      </p:sp>
      <p:pic>
        <p:nvPicPr>
          <p:cNvPr id="1064" name="Google Shape;1064;p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0678" y="1146175"/>
            <a:ext cx="5935937" cy="461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2"/>
          <p:cNvSpPr txBox="1"/>
          <p:nvPr/>
        </p:nvSpPr>
        <p:spPr>
          <a:xfrm>
            <a:off x="1672118" y="5882008"/>
            <a:ext cx="9393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https://economicsfromthetopdown.com/2019/04/25/visualizing-power-law-distributions/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3"/>
          <p:cNvSpPr txBox="1">
            <a:spLocks noGrp="1"/>
          </p:cNvSpPr>
          <p:nvPr>
            <p:ph type="title"/>
          </p:nvPr>
        </p:nvSpPr>
        <p:spPr>
          <a:xfrm>
            <a:off x="609601" y="219075"/>
            <a:ext cx="496900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Lots of data is highly skewed</a:t>
            </a:r>
            <a:endParaRPr/>
          </a:p>
        </p:txBody>
      </p:sp>
      <p:pic>
        <p:nvPicPr>
          <p:cNvPr id="1071" name="Google Shape;1071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63133" y="154935"/>
            <a:ext cx="6375399" cy="673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153468" y="1225689"/>
            <a:ext cx="55098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 Frequency of unique words in Moby Dick by Herman Melville.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Degree distribution of protein interaction network.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and metabolic network of E. coli.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(d) Degree distribution of autonomous systems on the Internet.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(e) Number of long-distance phone calls received by AT&amp;T customers.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(f) Number of deaths in wars from 1816–1980 measured.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(g) Deaths due to terrorist attacks worldwide 1968 -2006.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(h) Number of bytes by HTTP (web) requests.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(i) The number of species per genus of mammals during the late Quaternary period.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(j) Frequency of sightings of bird species in the US.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(k) Number of customers affected by blackouts in the US.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(l) The sales volume of bestselling books in the US.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73"/>
          <p:cNvSpPr txBox="1"/>
          <p:nvPr/>
        </p:nvSpPr>
        <p:spPr>
          <a:xfrm>
            <a:off x="153468" y="6039911"/>
            <a:ext cx="5425141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Clauset, A., Shalizi, C. R., &amp; Newman, M. E. (2009). Power-law distributions in empirical data. </a:t>
            </a:r>
            <a:r>
              <a:rPr lang="en-US" sz="14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SIAM review</a:t>
            </a: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51</a:t>
            </a: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(4), 661-703.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Density Estimation</a:t>
            </a:r>
            <a:endParaRPr/>
          </a:p>
        </p:txBody>
      </p:sp>
      <p:sp>
        <p:nvSpPr>
          <p:cNvPr id="1080" name="Google Shape;1080;p7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82</a:t>
            </a:fld>
            <a:endParaRPr sz="1400" b="1" i="0" u="none" strike="noStrike" cap="non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081" name="Google Shape;108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788" y="2275682"/>
            <a:ext cx="3833813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4"/>
          <p:cNvSpPr txBox="1">
            <a:spLocks noGrp="1"/>
          </p:cNvSpPr>
          <p:nvPr>
            <p:ph type="body" idx="4294967295"/>
          </p:nvPr>
        </p:nvSpPr>
        <p:spPr>
          <a:xfrm>
            <a:off x="742949" y="1086823"/>
            <a:ext cx="9215437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Given the training set </a:t>
            </a:r>
            <a:r>
              <a:rPr lang="en-US" b="1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={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i="1" baseline="30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lang="en-US" i="1" baseline="-25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drawn iid from 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Divide data into bins of size </a:t>
            </a:r>
            <a:r>
              <a:rPr lang="en-US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Area equals 100%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3" name="Google Shape;1083;p74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34" y="3773790"/>
            <a:ext cx="3178192" cy="238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4" descr="Chart, histo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7782" y="3716338"/>
            <a:ext cx="3242204" cy="243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4"/>
          <p:cNvSpPr txBox="1"/>
          <p:nvPr/>
        </p:nvSpPr>
        <p:spPr>
          <a:xfrm>
            <a:off x="8751094" y="4230172"/>
            <a:ext cx="2783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Estimator often not smooth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5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83</a:t>
            </a:fld>
            <a:endParaRPr sz="1400" b="1" i="0" u="none" strike="noStrike" cap="none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091" name="Google Shape;109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7950" y="347664"/>
            <a:ext cx="689610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Multivariate Data</a:t>
            </a:r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Watch out for using non-parametric estimates with high-dimensional data: curse of dimensionality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dim(X)=8, and we use a histogram with 10 bins per dimension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10^8 bins, most will be empty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Estimates will be mostly zero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Choose bin size carefully</a:t>
            </a:r>
            <a:endParaRPr/>
          </a:p>
        </p:txBody>
      </p:sp>
      <p:pic>
        <p:nvPicPr>
          <p:cNvPr id="1098" name="Google Shape;1098;p78" descr="Curse of Dimensionality Definition | DeepA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2614648"/>
            <a:ext cx="5384800" cy="2140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8eac3315f3_0_1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Kernel Estimator</a:t>
            </a:r>
            <a:endParaRPr/>
          </a:p>
        </p:txBody>
      </p:sp>
      <p:sp>
        <p:nvSpPr>
          <p:cNvPr id="1104" name="Google Shape;1104;g28eac3315f3_0_1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85</a:t>
            </a:fld>
            <a:endParaRPr sz="1400" b="1" i="0" u="none" strike="noStrike" cap="non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05" name="Google Shape;1105;g28eac3315f3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92" y="4509121"/>
            <a:ext cx="3243262" cy="1090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g28eac3315f3_0_10"/>
          <p:cNvSpPr txBox="1">
            <a:spLocks noGrp="1"/>
          </p:cNvSpPr>
          <p:nvPr>
            <p:ph type="body" idx="4294967295"/>
          </p:nvPr>
        </p:nvSpPr>
        <p:spPr>
          <a:xfrm>
            <a:off x="2135560" y="1516698"/>
            <a:ext cx="8229600" cy="4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Smoothing the estimators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Kernel function, e.g., Gaussian kernel: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Kernel estimator 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(Parzen windows)</a:t>
            </a:r>
            <a:endParaRPr/>
          </a:p>
        </p:txBody>
      </p:sp>
      <p:pic>
        <p:nvPicPr>
          <p:cNvPr id="1107" name="Google Shape;1107;g28eac3315f3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9776" y="2420888"/>
            <a:ext cx="3263898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8eac3315f3_0_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right bandwidth/bin size?</a:t>
            </a:r>
            <a:endParaRPr/>
          </a:p>
        </p:txBody>
      </p:sp>
      <p:sp>
        <p:nvSpPr>
          <p:cNvPr id="1114" name="Google Shape;1114;g28eac3315f3_0_0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700" cy="488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28eac3315f3_0_0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700" cy="488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Gaussian kernel KDE: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/>
              <a:t>Scott’s Rule</a:t>
            </a:r>
            <a:endParaRPr b="1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 n</a:t>
            </a:r>
            <a:r>
              <a:rPr lang="en-US" baseline="30000"/>
              <a:t>-1/(d+4)</a:t>
            </a:r>
            <a:endParaRPr baseline="300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for dimension </a:t>
            </a:r>
            <a:r>
              <a:rPr lang="en-US" i="1"/>
              <a:t>d</a:t>
            </a:r>
            <a:r>
              <a:rPr lang="en-US"/>
              <a:t>, number of point, </a:t>
            </a:r>
            <a:r>
              <a:rPr lang="en-US" i="1"/>
              <a:t>n</a:t>
            </a:r>
            <a:endParaRPr i="1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/>
              <a:t>Silverman’s Rule</a:t>
            </a:r>
            <a:endParaRPr b="1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[n(d+2)/4]</a:t>
            </a:r>
            <a:r>
              <a:rPr lang="en-US" baseline="30000"/>
              <a:t>-1/(d+4)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Bandwidth and accounting for data skewness (e.g., log-binning) more important than type of kernel</a:t>
            </a:r>
            <a:endParaRPr/>
          </a:p>
        </p:txBody>
      </p:sp>
      <p:pic>
        <p:nvPicPr>
          <p:cNvPr id="1116" name="Google Shape;1116;g28eac3315f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00" y="902925"/>
            <a:ext cx="6161499" cy="50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28eac3315f3_0_0"/>
          <p:cNvSpPr txBox="1"/>
          <p:nvPr/>
        </p:nvSpPr>
        <p:spPr>
          <a:xfrm>
            <a:off x="2405100" y="58885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h=0.125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g28eac3315f3_0_0"/>
          <p:cNvSpPr txBox="1"/>
          <p:nvPr/>
        </p:nvSpPr>
        <p:spPr>
          <a:xfrm>
            <a:off x="2509875" y="4255025"/>
            <a:ext cx="1423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h=0.25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g28eac3315f3_0_0"/>
          <p:cNvSpPr txBox="1"/>
          <p:nvPr/>
        </p:nvSpPr>
        <p:spPr>
          <a:xfrm>
            <a:off x="2509875" y="2621475"/>
            <a:ext cx="1423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h=0.5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Outlier Detection</a:t>
            </a:r>
            <a:endParaRPr/>
          </a:p>
        </p:txBody>
      </p:sp>
      <p:sp>
        <p:nvSpPr>
          <p:cNvPr id="1125" name="Google Shape;1125;p7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87</a:t>
            </a:fld>
            <a:endParaRPr sz="1400" b="1" i="0" u="none" strike="noStrike" cap="non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26" name="Google Shape;1126;p7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 outlier/novelty points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a two-class problem because outliers are very few, of many types, and seldom labeled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Instead, one-class classification problem: Find instances that have low probability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nonparametric case: Find instances far away from other instances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1"/>
          <p:cNvSpPr txBox="1"/>
          <p:nvPr/>
        </p:nvSpPr>
        <p:spPr>
          <a:xfrm>
            <a:off x="2197197" y="3806577"/>
            <a:ext cx="756983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 component analysis</a:t>
            </a:r>
            <a:endParaRPr sz="6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81"/>
          <p:cNvSpPr/>
          <p:nvPr/>
        </p:nvSpPr>
        <p:spPr>
          <a:xfrm>
            <a:off x="1524000" y="5562600"/>
            <a:ext cx="9144000" cy="190500"/>
          </a:xfrm>
          <a:custGeom>
            <a:avLst/>
            <a:gdLst/>
            <a:ahLst/>
            <a:cxnLst/>
            <a:rect l="l" t="t" r="r" b="b"/>
            <a:pathLst>
              <a:path w="9144000" h="190500" extrusionOk="0">
                <a:moveTo>
                  <a:pt x="0" y="0"/>
                </a:moveTo>
                <a:lnTo>
                  <a:pt x="9144000" y="0"/>
                </a:lnTo>
                <a:lnTo>
                  <a:pt x="91440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8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VISUALIZING HIGH DIMENSIONAL DATA USING DIMENSIONALITY REDUCTION TECHNIQUES</a:t>
            </a:r>
            <a:endParaRPr/>
          </a:p>
        </p:txBody>
      </p:sp>
      <p:sp>
        <p:nvSpPr>
          <p:cNvPr id="1134" name="Google Shape;1134;p8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419"/>
              <a:buFont typeface="Calibri"/>
              <a:buNone/>
            </a:pPr>
            <a:r>
              <a:rPr lang="en-US"/>
              <a:t>Visualizing high dimensional data</a:t>
            </a:r>
            <a:endParaRPr/>
          </a:p>
        </p:txBody>
      </p:sp>
      <p:sp>
        <p:nvSpPr>
          <p:cNvPr id="1140" name="Google Shape;1140;p82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686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3200"/>
              <a:t>No visualization is available for high dimensional data (only partially; lose a lot of information)</a:t>
            </a:r>
            <a:endParaRPr/>
          </a:p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3200"/>
              <a:t>Methods to allow us to visualize/analyze data from higher dimensions in lower dimensions without losing a good part of the information</a:t>
            </a:r>
            <a:endParaRPr/>
          </a:p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3200"/>
              <a:t>Dimensionality reduction</a:t>
            </a:r>
            <a:endParaRPr/>
          </a:p>
          <a:p>
            <a:pPr marL="609585" lvl="0" indent="-3555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200"/>
          </a:p>
        </p:txBody>
      </p:sp>
      <p:pic>
        <p:nvPicPr>
          <p:cNvPr id="1141" name="Google Shape;114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1707450"/>
            <a:ext cx="4732201" cy="37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unsupervised learning?</a:t>
            </a:r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>
                <a:solidFill>
                  <a:srgbClr val="000000"/>
                </a:solidFill>
              </a:rPr>
              <a:t>Learning from unlabeled data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Usually, no ground truth data, labels or outcomes are given</a:t>
            </a:r>
            <a:endParaRPr b="0" i="0" u="none" strike="noStrike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23232"/>
              </a:buClr>
              <a:buSzPts val="2400"/>
              <a:buChar char="•"/>
            </a:pPr>
            <a:r>
              <a:rPr lang="en-US" sz="2400" b="0" i="0" u="none" strike="noStrike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“If intelligence was a cake, unsupervised learning would be the cake, supervised learning would be the icing on the cake, and reinforcement learning would be the cherry on the cake.” – Yann LeCun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 b="1" i="1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 b="1" i="1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1" i="1" u="none" strike="noStrik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 b="1" i="1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1" i="1" u="none" strike="noStrik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 b="1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 b="1" i="1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1" i="1" u="none" strike="noStrik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156" name="Google Shape;156;p4"/>
          <p:cNvGraphicFramePr/>
          <p:nvPr/>
        </p:nvGraphicFramePr>
        <p:xfrm>
          <a:off x="6096000" y="969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{0766F553-7268-4445-9229-E18DE5183F45}</a:tableStyleId>
              </a:tblPr>
              <a:tblGrid>
                <a:gridCol w="59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400" u="none" strike="noStrike" cap="none"/>
                    </a:p>
                  </a:txBody>
                  <a:tcPr marL="139875" marR="139875" marT="69925" marB="69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2800" b="1" i="1" u="none" strike="noStrike" cap="none" baseline="-25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strike="noStrike" cap="none"/>
                    </a:p>
                  </a:txBody>
                  <a:tcPr marL="139875" marR="139875" marT="69925" marB="69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i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2800" b="1" i="1" u="none" strike="noStrike" cap="none" baseline="-25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strike="noStrike" cap="none"/>
                    </a:p>
                  </a:txBody>
                  <a:tcPr marL="139875" marR="139875" marT="69925" marB="69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…</a:t>
                      </a:r>
                      <a:endParaRPr sz="1400" u="none" strike="noStrike" cap="none"/>
                    </a:p>
                  </a:txBody>
                  <a:tcPr marL="139875" marR="139875" marT="69925" marB="69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lang="en-US" sz="2800" i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800" i="1" u="none" strike="noStrike" cap="none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9875" marR="139875" marT="69925" marB="69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139875" marR="139875" marT="69925" marB="699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7" name="Google Shape;157;p4"/>
          <p:cNvSpPr txBox="1"/>
          <p:nvPr/>
        </p:nvSpPr>
        <p:spPr>
          <a:xfrm>
            <a:off x="6969476" y="3494704"/>
            <a:ext cx="22479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 New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 rot="-5400000">
            <a:off x="4420332" y="3542437"/>
            <a:ext cx="38933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urier New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Outcomes/labels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6905013" y="1697626"/>
            <a:ext cx="26575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6847863" y="5490608"/>
            <a:ext cx="26575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4"/>
          <p:cNvCxnSpPr/>
          <p:nvPr/>
        </p:nvCxnSpPr>
        <p:spPr>
          <a:xfrm rot="10800000" flipH="1">
            <a:off x="5350669" y="2436019"/>
            <a:ext cx="929524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eac3315f3_0_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Reducing dimensions always cause distortions</a:t>
            </a:r>
            <a:endParaRPr dirty="0"/>
          </a:p>
        </p:txBody>
      </p:sp>
      <p:sp>
        <p:nvSpPr>
          <p:cNvPr id="1148" name="Google Shape;1148;g28eac3315f3_0_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49" name="Google Shape;1149;g28eac3315f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1247950"/>
            <a:ext cx="3748699" cy="37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ifferent types of world maps">
            <a:extLst>
              <a:ext uri="{FF2B5EF4-FFF2-40B4-BE49-F238E27FC236}">
                <a16:creationId xmlns:a16="http://schemas.microsoft.com/office/drawing/2014/main" id="{CC3D9227-F35A-D295-F474-224AA52D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50" y="1171899"/>
            <a:ext cx="4402686" cy="26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150;g28eac3315f3_0_27">
            <a:extLst>
              <a:ext uri="{FF2B5EF4-FFF2-40B4-BE49-F238E27FC236}">
                <a16:creationId xmlns:a16="http://schemas.microsoft.com/office/drawing/2014/main" id="{D9745192-3326-A7D1-7D5B-8D863FBD48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293" y="2782461"/>
            <a:ext cx="4417331" cy="37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1;g28eac3315f3_0_27">
            <a:extLst>
              <a:ext uri="{FF2B5EF4-FFF2-40B4-BE49-F238E27FC236}">
                <a16:creationId xmlns:a16="http://schemas.microsoft.com/office/drawing/2014/main" id="{FD536942-96BB-3361-7B0E-D77B91D80B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6299" y="3957686"/>
            <a:ext cx="4677601" cy="219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Dimensionality reduction</a:t>
            </a:r>
            <a:endParaRPr/>
          </a:p>
        </p:txBody>
      </p:sp>
      <p:sp>
        <p:nvSpPr>
          <p:cNvPr id="1157" name="Google Shape;1157;p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800"/>
              <a:t>Given dataset </a:t>
            </a:r>
            <a:r>
              <a:rPr lang="en-US" sz="2800" i="1">
                <a:solidFill>
                  <a:srgbClr val="366092"/>
                </a:solidFill>
              </a:rPr>
              <a:t>R</a:t>
            </a:r>
            <a:r>
              <a:rPr lang="en-US" sz="2800"/>
              <a:t> with </a:t>
            </a:r>
            <a:r>
              <a:rPr lang="en-US" sz="2800" i="1">
                <a:solidFill>
                  <a:srgbClr val="0000FF"/>
                </a:solidFill>
              </a:rPr>
              <a:t>m</a:t>
            </a:r>
            <a:r>
              <a:rPr lang="en-US" sz="2800"/>
              <a:t> rows(observations) and </a:t>
            </a:r>
            <a:r>
              <a:rPr lang="en-US" sz="2800" i="1">
                <a:solidFill>
                  <a:srgbClr val="0000FF"/>
                </a:solidFill>
              </a:rPr>
              <a:t>n</a:t>
            </a:r>
            <a:r>
              <a:rPr lang="en-US" sz="2800"/>
              <a:t> columns(features).</a:t>
            </a:r>
            <a:endParaRPr/>
          </a:p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800"/>
              <a:t>Create a new dataset with </a:t>
            </a:r>
            <a:r>
              <a:rPr lang="en-US" sz="2800" i="1">
                <a:solidFill>
                  <a:srgbClr val="0000FF"/>
                </a:solidFill>
              </a:rPr>
              <a:t>m</a:t>
            </a:r>
            <a:r>
              <a:rPr lang="en-US" sz="2800"/>
              <a:t> rows and </a:t>
            </a:r>
            <a:r>
              <a:rPr lang="en-US" sz="2800" i="1">
                <a:solidFill>
                  <a:srgbClr val="0000FF"/>
                </a:solidFill>
              </a:rPr>
              <a:t>n’</a:t>
            </a:r>
            <a:r>
              <a:rPr lang="en-US" sz="2800"/>
              <a:t> columns that best summarizes the original data</a:t>
            </a:r>
            <a:endParaRPr/>
          </a:p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-US" sz="2800" i="1">
                <a:solidFill>
                  <a:srgbClr val="0000FF"/>
                </a:solidFill>
              </a:rPr>
              <a:t>n’</a:t>
            </a:r>
            <a:r>
              <a:rPr lang="en-US" sz="2800"/>
              <a:t>&lt;&lt;</a:t>
            </a:r>
            <a:r>
              <a:rPr lang="en-US" sz="2800" i="1">
                <a:solidFill>
                  <a:srgbClr val="0000FF"/>
                </a:solidFill>
              </a:rPr>
              <a:t>n</a:t>
            </a:r>
            <a:r>
              <a:rPr lang="en-US" sz="2800"/>
              <a:t>, where </a:t>
            </a:r>
            <a:r>
              <a:rPr lang="en-US" sz="2800" i="1">
                <a:solidFill>
                  <a:srgbClr val="0000FF"/>
                </a:solidFill>
              </a:rPr>
              <a:t>n</a:t>
            </a:r>
            <a:r>
              <a:rPr lang="en-US" sz="2800"/>
              <a:t> is a large number (</a:t>
            </a:r>
            <a:r>
              <a:rPr lang="en-US" sz="2800" i="1">
                <a:solidFill>
                  <a:srgbClr val="0000FF"/>
                </a:solidFill>
              </a:rPr>
              <a:t>n</a:t>
            </a:r>
            <a:r>
              <a:rPr lang="en-US" sz="2800"/>
              <a:t>&gt;&gt;3)</a:t>
            </a:r>
            <a:endParaRPr/>
          </a:p>
          <a:p>
            <a:pPr marL="609585" lvl="0" indent="-3555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09585" lvl="0" indent="-507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/>
              <a:t>Two common solutions</a:t>
            </a:r>
            <a:endParaRPr/>
          </a:p>
          <a:p>
            <a:pPr marL="1219170" lvl="1" indent="-507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000"/>
              <a:t>PCA (Principal Component Analysis)</a:t>
            </a:r>
            <a:endParaRPr/>
          </a:p>
          <a:p>
            <a:pPr marL="1219170" lvl="1" indent="-5079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000"/>
              <a:t>t-SNE ( t-distributed Stochastic Neighbor Embedding)</a:t>
            </a:r>
            <a:endParaRPr/>
          </a:p>
          <a:p>
            <a:pPr marL="1828754" lvl="2" indent="-5079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2400"/>
              <a:buChar char="■"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Visualizing Data using t-SNE</a:t>
            </a:r>
            <a:r>
              <a:rPr lang="en-US"/>
              <a:t> (original paper)</a:t>
            </a:r>
            <a:endParaRPr/>
          </a:p>
          <a:p>
            <a:pPr marL="1219170" lvl="1" indent="-3555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09585" lvl="0" indent="-34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PCA (Principal Component Analysis)</a:t>
            </a:r>
            <a:endParaRPr/>
          </a:p>
        </p:txBody>
      </p:sp>
      <p:sp>
        <p:nvSpPr>
          <p:cNvPr id="1163" name="Google Shape;1163;p84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64" name="Google Shape;1164;p84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Consider the original data set with m rows and n columns as a matrix R (columns of R should be standardized)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The goal is to find two </a:t>
            </a:r>
            <a:r>
              <a:rPr lang="en-US" sz="2200" b="1"/>
              <a:t>low rank</a:t>
            </a:r>
            <a:r>
              <a:rPr lang="en-US" sz="2200"/>
              <a:t> P (m rows, n’ columns) and Q (n’ rows, n columns) 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such that R’ = PQ best approximate R. </a:t>
            </a:r>
            <a:r>
              <a:rPr lang="en-US" sz="2200" i="1"/>
              <a:t>minimize ||R - R’||</a:t>
            </a:r>
            <a:r>
              <a:rPr lang="en-US" sz="2200" i="1" baseline="-25000"/>
              <a:t>F</a:t>
            </a:r>
            <a:endParaRPr sz="2200" i="1" baseline="-2500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Then P is the low dimensional version of R. </a:t>
            </a:r>
            <a:br>
              <a:rPr lang="en-US" sz="2200"/>
            </a:br>
            <a:r>
              <a:rPr lang="en-US" sz="2200"/>
              <a:t>Rows of Q are the n’ features extracted, </a:t>
            </a:r>
            <a:br>
              <a:rPr lang="en-US" sz="2200"/>
            </a:br>
            <a:r>
              <a:rPr lang="en-US" sz="2200"/>
              <a:t>represented in original n dimensional space.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1165" name="Google Shape;1165;p84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166" name="Google Shape;116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5609" y="3201169"/>
            <a:ext cx="3984551" cy="172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Calibri"/>
              <a:buNone/>
            </a:pPr>
            <a:r>
              <a:rPr lang="en-US" sz="3333"/>
              <a:t>PCA (Principal Component Analysis)</a:t>
            </a:r>
            <a:endParaRPr/>
          </a:p>
        </p:txBody>
      </p:sp>
      <p:sp>
        <p:nvSpPr>
          <p:cNvPr id="1172" name="Google Shape;1172;p8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933"/>
              <a:t>How do we calculate P and Q? </a:t>
            </a:r>
            <a:endParaRPr sz="2933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933"/>
              <a:t>Intuition -- The n data points distributed along certain axes in the m dimensional space.</a:t>
            </a:r>
            <a:endParaRPr sz="2933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endParaRPr sz="3200"/>
          </a:p>
        </p:txBody>
      </p:sp>
      <p:pic>
        <p:nvPicPr>
          <p:cNvPr id="1173" name="Google Shape;117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067" y="3139870"/>
            <a:ext cx="3014667" cy="301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5"/>
          <p:cNvSpPr txBox="1"/>
          <p:nvPr/>
        </p:nvSpPr>
        <p:spPr>
          <a:xfrm>
            <a:off x="3761567" y="3546467"/>
            <a:ext cx="7788000" cy="299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lang="en-US" sz="2933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axes are given by the eigenvectors of covariance matrix </a:t>
            </a:r>
            <a:endParaRPr sz="2933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lang="en-US" sz="2933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 = R</a:t>
            </a:r>
            <a:r>
              <a:rPr lang="en-US" sz="2933" b="0" i="0" u="none" strike="noStrike" cap="none" baseline="30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933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R. </a:t>
            </a:r>
            <a:endParaRPr sz="2933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lang="en-US" sz="2933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Find only first n’ eigenvectors with largest absolute eigenvalues. Project data to those axes.</a:t>
            </a:r>
            <a:endParaRPr sz="2933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8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Principal Component Analysis - PCA</a:t>
            </a:r>
            <a:endParaRPr/>
          </a:p>
        </p:txBody>
      </p:sp>
      <p:sp>
        <p:nvSpPr>
          <p:cNvPr id="1180" name="Google Shape;1180;p8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6298405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Unsupervised method that identifies the internal structure of high-dimensional data that best explains its variance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Embeds the data in a new lower-dimensional space, such that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</a:t>
            </a:r>
            <a:r>
              <a:rPr lang="en-US" sz="2000" i="1"/>
              <a:t>first component</a:t>
            </a:r>
            <a:r>
              <a:rPr lang="en-US" sz="2000"/>
              <a:t> is that (normalized) linear combination of the variables with the largest variances.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</a:t>
            </a:r>
            <a:r>
              <a:rPr lang="en-US" sz="2000" i="1"/>
              <a:t>second principal component</a:t>
            </a:r>
            <a:r>
              <a:rPr lang="en-US" sz="2000"/>
              <a:t> has largest variance, subject to being uncorrelated with the first….etc.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Thus, with many correlated features, we replace them with a small set of principal components that capture their joint variation.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1" name="Google Shape;118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5326" y="1295940"/>
            <a:ext cx="2847513" cy="285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600"/>
              <a:t>PCA (Principal Component Analysis)</a:t>
            </a:r>
            <a:endParaRPr/>
          </a:p>
        </p:txBody>
      </p:sp>
      <p:sp>
        <p:nvSpPr>
          <p:cNvPr id="1188" name="Google Shape;1188;p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20215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Eigenvectors are orthogonal towards each other and have length one</a:t>
            </a:r>
            <a:endParaRPr/>
          </a:p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first couple of eigenvectors explain most of the variance observed in the data</a:t>
            </a:r>
            <a:endParaRPr/>
          </a:p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Low eigenvalues indicate little loss of information if omitted</a:t>
            </a:r>
            <a:endParaRPr/>
          </a:p>
          <a:p>
            <a:pPr marL="609585" lvl="0" indent="-34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09585" lvl="0" indent="-34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1189" name="Google Shape;118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0149" y="3288367"/>
            <a:ext cx="2850594" cy="269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8127" y="303385"/>
            <a:ext cx="2847513" cy="285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8"/>
          <p:cNvSpPr txBox="1">
            <a:spLocks noGrp="1"/>
          </p:cNvSpPr>
          <p:nvPr>
            <p:ph type="title"/>
          </p:nvPr>
        </p:nvSpPr>
        <p:spPr>
          <a:xfrm>
            <a:off x="609600" y="43210"/>
            <a:ext cx="10260013" cy="99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2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Principal Component Analysis</a:t>
            </a:r>
            <a:endParaRPr/>
          </a:p>
        </p:txBody>
      </p:sp>
      <p:sp>
        <p:nvSpPr>
          <p:cNvPr id="1196" name="Google Shape;1196;p88"/>
          <p:cNvSpPr txBox="1">
            <a:spLocks noGrp="1"/>
          </p:cNvSpPr>
          <p:nvPr>
            <p:ph type="body" idx="1"/>
          </p:nvPr>
        </p:nvSpPr>
        <p:spPr>
          <a:xfrm>
            <a:off x="609601" y="1097283"/>
            <a:ext cx="4869655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 cases for PCA: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127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Data compression</a:t>
            </a:r>
            <a:endParaRPr/>
          </a:p>
          <a:p>
            <a:pPr marL="4127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 selection and feature reduction</a:t>
            </a:r>
            <a:endParaRPr/>
          </a:p>
          <a:p>
            <a:pPr marL="4127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/>
          </a:p>
          <a:p>
            <a:pPr marL="4127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Eigenfaces are the principal components of a large set of “faces”</a:t>
            </a:r>
            <a:endParaRPr/>
          </a:p>
          <a:p>
            <a:pPr marL="8128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Shape</a:t>
            </a:r>
            <a:endParaRPr/>
          </a:p>
          <a:p>
            <a:pPr marL="8128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Hair</a:t>
            </a:r>
            <a:endParaRPr/>
          </a:p>
          <a:p>
            <a:pPr marL="8128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Beard</a:t>
            </a:r>
            <a:endParaRPr/>
          </a:p>
          <a:p>
            <a:pPr marL="8128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Glasses</a:t>
            </a:r>
            <a:endParaRPr/>
          </a:p>
          <a:p>
            <a:pPr marL="8128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88"/>
          <p:cNvSpPr/>
          <p:nvPr/>
        </p:nvSpPr>
        <p:spPr>
          <a:xfrm>
            <a:off x="6498190" y="1180316"/>
            <a:ext cx="4505090" cy="449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Fair PCA</a:t>
            </a:r>
            <a:endParaRPr/>
          </a:p>
        </p:txBody>
      </p:sp>
      <p:pic>
        <p:nvPicPr>
          <p:cNvPr id="1204" name="Google Shape;1204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52" y="1117328"/>
            <a:ext cx="10076898" cy="347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89"/>
          <p:cNvSpPr txBox="1"/>
          <p:nvPr/>
        </p:nvSpPr>
        <p:spPr>
          <a:xfrm>
            <a:off x="8" y="5503191"/>
            <a:ext cx="937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Samadi, Samira, et al. "The price of fair PCA: one extra dimension." </a:t>
            </a:r>
            <a:r>
              <a:rPr lang="en-US" sz="18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32nd International Conference on Neural Information Processing Systems</a:t>
            </a: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2018.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6" name="Google Shape;1206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3600" y="4588536"/>
            <a:ext cx="53848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6805F-84E5-FF51-0A17-DC1B2E89086F}"/>
              </a:ext>
            </a:extLst>
          </p:cNvPr>
          <p:cNvSpPr txBox="1"/>
          <p:nvPr/>
        </p:nvSpPr>
        <p:spPr>
          <a:xfrm>
            <a:off x="4570582" y="4174388"/>
            <a:ext cx="305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(Labeled Faces in the Wild)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Fair PCA</a:t>
            </a:r>
            <a:endParaRPr/>
          </a:p>
        </p:txBody>
      </p:sp>
      <p:sp>
        <p:nvSpPr>
          <p:cNvPr id="1213" name="Google Shape;1213;p9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lvl="0" indent="-4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Ensure reconstruction loss for two groups, </a:t>
            </a:r>
            <a:r>
              <a:rPr lang="en-US" i="1"/>
              <a:t>A</a:t>
            </a:r>
            <a:r>
              <a:rPr lang="en-US"/>
              <a:t> and </a:t>
            </a:r>
            <a:r>
              <a:rPr lang="en-US" i="1"/>
              <a:t>B,</a:t>
            </a:r>
            <a:r>
              <a:rPr lang="en-US"/>
              <a:t> is similar.</a:t>
            </a:r>
            <a:endParaRPr/>
          </a:p>
          <a:p>
            <a:pPr marL="609585" lvl="0" indent="-34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i="1"/>
          </a:p>
          <a:p>
            <a:pPr marL="609585" lvl="0" indent="-3428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1214" name="Google Shape;121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300" y="2526284"/>
            <a:ext cx="5105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90"/>
          <p:cNvPicPr preferRelativeResize="0"/>
          <p:nvPr/>
        </p:nvPicPr>
        <p:blipFill rotWithShape="1">
          <a:blip r:embed="rId4">
            <a:alphaModFix/>
          </a:blip>
          <a:srcRect t="3789"/>
          <a:stretch/>
        </p:blipFill>
        <p:spPr>
          <a:xfrm>
            <a:off x="76200" y="3429000"/>
            <a:ext cx="12039600" cy="22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1499508"/>
            <a:ext cx="11391900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Fair PCA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5088</Words>
  <Application>Microsoft Macintosh PowerPoint</Application>
  <PresentationFormat>Widescreen</PresentationFormat>
  <Paragraphs>733</Paragraphs>
  <Slides>106</Slides>
  <Notes>103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Calibri</vt:lpstr>
      <vt:lpstr>Noto Sans Symbols</vt:lpstr>
      <vt:lpstr>Meiryo</vt:lpstr>
      <vt:lpstr>Tahoma</vt:lpstr>
      <vt:lpstr>Lucida Sans</vt:lpstr>
      <vt:lpstr>Palatino Linotype</vt:lpstr>
      <vt:lpstr>Courier New</vt:lpstr>
      <vt:lpstr>Arial</vt:lpstr>
      <vt:lpstr>Arimo</vt:lpstr>
      <vt:lpstr>Times New Roman</vt:lpstr>
      <vt:lpstr>Helvetica Neue</vt:lpstr>
      <vt:lpstr>ISI Overview Theme</vt:lpstr>
      <vt:lpstr>Notes on Quiz 1</vt:lpstr>
      <vt:lpstr>HW 1</vt:lpstr>
      <vt:lpstr>Looking forward</vt:lpstr>
      <vt:lpstr>Project examples</vt:lpstr>
      <vt:lpstr>Questions to ask</vt:lpstr>
      <vt:lpstr>UNSUPERVISED LEARNING</vt:lpstr>
      <vt:lpstr>Learning Approaches</vt:lpstr>
      <vt:lpstr>WHY UNSUPERVISED LEARNING?</vt:lpstr>
      <vt:lpstr>Why unsupervised learning?</vt:lpstr>
      <vt:lpstr>What is unsupervised learning?</vt:lpstr>
      <vt:lpstr>What is clustering?</vt:lpstr>
      <vt:lpstr>Issues to consider</vt:lpstr>
      <vt:lpstr>What does it mean for items to be similar?</vt:lpstr>
      <vt:lpstr>Numeric Distance Metrics</vt:lpstr>
      <vt:lpstr>Cosine Distance</vt:lpstr>
      <vt:lpstr>Symbolic Distance Metrics</vt:lpstr>
      <vt:lpstr>Similarity measure must be a metric</vt:lpstr>
      <vt:lpstr>DATA STANDARDIZATION</vt:lpstr>
      <vt:lpstr>Data Standardization</vt:lpstr>
      <vt:lpstr>Interval-scaled attributes</vt:lpstr>
      <vt:lpstr>Interval-scaled attributes</vt:lpstr>
      <vt:lpstr>Ratio-scaled attributes</vt:lpstr>
      <vt:lpstr>Nominal features</vt:lpstr>
      <vt:lpstr>Nominal attributes: one hot encoding</vt:lpstr>
      <vt:lpstr>Ordinal attributes</vt:lpstr>
      <vt:lpstr>HIERARCHICAL CLUSTERING</vt:lpstr>
      <vt:lpstr>Hierarchical Clustering</vt:lpstr>
      <vt:lpstr>Hierarchical Clustering (2)</vt:lpstr>
      <vt:lpstr>Dendrogram</vt:lpstr>
      <vt:lpstr>Agglomerative Clustering</vt:lpstr>
      <vt:lpstr>Example: Hierarchical clustering</vt:lpstr>
      <vt:lpstr>COMPETITIVE CLUSTERING</vt:lpstr>
      <vt:lpstr>Competitive Clustering</vt:lpstr>
      <vt:lpstr>k-Means Clustering</vt:lpstr>
      <vt:lpstr>k-means Clustering</vt:lpstr>
      <vt:lpstr>Populating Clusters</vt:lpstr>
      <vt:lpstr>Example: Assigning Clusters</vt:lpstr>
      <vt:lpstr>Example: Assigning Clusters</vt:lpstr>
      <vt:lpstr>Example: Assigning Clusters</vt:lpstr>
      <vt:lpstr>Watch out for local minima!</vt:lpstr>
      <vt:lpstr>Convergence</vt:lpstr>
      <vt:lpstr>Computational complexity</vt:lpstr>
      <vt:lpstr>How many clusters?</vt:lpstr>
      <vt:lpstr>Weaknesses of K-Means</vt:lpstr>
      <vt:lpstr>PowerPoint Presentation</vt:lpstr>
      <vt:lpstr>To deal with outliers</vt:lpstr>
      <vt:lpstr>Weaknesses of k-means</vt:lpstr>
      <vt:lpstr>Weaknesses of k-means (cont …)</vt:lpstr>
      <vt:lpstr>PowerPoint Presentation</vt:lpstr>
      <vt:lpstr>CLUSTER EVALUATION</vt:lpstr>
      <vt:lpstr>Cluster Evaluation: a hard problem</vt:lpstr>
      <vt:lpstr>Cluster evaluation: ground truth</vt:lpstr>
      <vt:lpstr>Multi-class Confusion Matrix</vt:lpstr>
      <vt:lpstr>Evaluation measures: Entropy</vt:lpstr>
      <vt:lpstr>Evaluation measures: purity</vt:lpstr>
      <vt:lpstr>Evaluation based on internal information</vt:lpstr>
      <vt:lpstr>Silhouette score</vt:lpstr>
      <vt:lpstr>Cohesiveness</vt:lpstr>
      <vt:lpstr>Separateness</vt:lpstr>
      <vt:lpstr>Separateness Example</vt:lpstr>
      <vt:lpstr>Silhouette Index</vt:lpstr>
      <vt:lpstr>Silhouette Index</vt:lpstr>
      <vt:lpstr>Silhouette Index - Example</vt:lpstr>
      <vt:lpstr>Other clustering methods</vt:lpstr>
      <vt:lpstr>GAUSSIAN MIXTURE MODELS</vt:lpstr>
      <vt:lpstr>Illustration</vt:lpstr>
      <vt:lpstr>Illustration</vt:lpstr>
      <vt:lpstr>Mixture of Gaussians</vt:lpstr>
      <vt:lpstr>Mixture Densities</vt:lpstr>
      <vt:lpstr>What are we learning?</vt:lpstr>
      <vt:lpstr>Gaussian mixture models</vt:lpstr>
      <vt:lpstr>Summary</vt:lpstr>
      <vt:lpstr>Unsupervised methods, cont.</vt:lpstr>
      <vt:lpstr>Reminders</vt:lpstr>
      <vt:lpstr>TA office hours</vt:lpstr>
      <vt:lpstr>NONPARAMETRIC ESTIMATION</vt:lpstr>
      <vt:lpstr>Histogram</vt:lpstr>
      <vt:lpstr>Probability density</vt:lpstr>
      <vt:lpstr>Normal vs skewed data</vt:lpstr>
      <vt:lpstr>Normal vs skewed data</vt:lpstr>
      <vt:lpstr>Lots of data is highly skewed</vt:lpstr>
      <vt:lpstr>Density Estimation</vt:lpstr>
      <vt:lpstr>PowerPoint Presentation</vt:lpstr>
      <vt:lpstr>Multivariate Data</vt:lpstr>
      <vt:lpstr>Kernel Estimator</vt:lpstr>
      <vt:lpstr>What is the right bandwidth/bin size?</vt:lpstr>
      <vt:lpstr>Outlier Detection</vt:lpstr>
      <vt:lpstr>VISUALIZING HIGH DIMENSIONAL DATA USING DIMENSIONALITY REDUCTION TECHNIQUES</vt:lpstr>
      <vt:lpstr>Visualizing high dimensional data</vt:lpstr>
      <vt:lpstr>Reducing dimensions always cause distortions</vt:lpstr>
      <vt:lpstr>Dimensionality reduction</vt:lpstr>
      <vt:lpstr>PCA (Principal Component Analysis)</vt:lpstr>
      <vt:lpstr>PCA (Principal Component Analysis)</vt:lpstr>
      <vt:lpstr>Principal Component Analysis - PCA</vt:lpstr>
      <vt:lpstr>PCA (Principal Component Analysis)</vt:lpstr>
      <vt:lpstr>Principal Component Analysis</vt:lpstr>
      <vt:lpstr>Fair PCA</vt:lpstr>
      <vt:lpstr>Fair PCA</vt:lpstr>
      <vt:lpstr>Fair PCA</vt:lpstr>
      <vt:lpstr>t-distributed Stochastic Neighbor Embedding (t-SNE)</vt:lpstr>
      <vt:lpstr>t-SNE (t-distributed Stochastic Neighbor Embedding)</vt:lpstr>
      <vt:lpstr>t-SNE (t-distributed Stochastic Neighbor Embedding) </vt:lpstr>
      <vt:lpstr>Example -- Handwritten digits images</vt:lpstr>
      <vt:lpstr>Example -- Adult Dataset (Tabular)</vt:lpstr>
      <vt:lpstr>UMAP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Quiz 1</dc:title>
  <dc:creator>Kristina Lerman</dc:creator>
  <cp:lastModifiedBy>Keith Burghardt</cp:lastModifiedBy>
  <cp:revision>8</cp:revision>
  <dcterms:created xsi:type="dcterms:W3CDTF">2019-05-22T17:16:50Z</dcterms:created>
  <dcterms:modified xsi:type="dcterms:W3CDTF">2024-01-23T01:03:27Z</dcterms:modified>
</cp:coreProperties>
</file>